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ink/ink1.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8" r:id="rId1"/>
  </p:sldMasterIdLst>
  <p:notesMasterIdLst>
    <p:notesMasterId r:id="rId4"/>
  </p:notesMasterIdLst>
  <p:handoutMasterIdLst>
    <p:handoutMasterId r:id="rId18"/>
  </p:handoutMasterIdLst>
  <p:sldIdLst>
    <p:sldId id="257" r:id="rId3"/>
    <p:sldId id="440" r:id="rId5"/>
    <p:sldId id="442" r:id="rId6"/>
    <p:sldId id="441" r:id="rId7"/>
    <p:sldId id="452" r:id="rId8"/>
    <p:sldId id="443" r:id="rId9"/>
    <p:sldId id="444" r:id="rId10"/>
    <p:sldId id="445" r:id="rId11"/>
    <p:sldId id="446" r:id="rId12"/>
    <p:sldId id="447" r:id="rId13"/>
    <p:sldId id="448" r:id="rId14"/>
    <p:sldId id="449" r:id="rId15"/>
    <p:sldId id="451" r:id="rId16"/>
    <p:sldId id="453" r:id="rId17"/>
  </p:sldIdLst>
  <p:sldSz cx="9144000" cy="6858000" type="screen4x3"/>
  <p:notesSz cx="6648450" cy="9850120"/>
  <p:embeddedFontLst>
    <p:embeddedFont>
      <p:font typeface="Calibri" panose="020F0502020204030204" pitchFamily="34" charset="0"/>
      <p:regular r:id="rId22"/>
      <p:bold r:id="rId23"/>
      <p:italic r:id="rId24"/>
      <p:boldItalic r:id="rId25"/>
    </p:embeddedFont>
  </p:embeddedFontLst>
  <p:defaultTextStyle>
    <a:defPPr>
      <a:defRPr lang="de-CH"/>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C00000"/>
    <a:srgbClr val="003399"/>
    <a:srgbClr val="E10E48"/>
    <a:srgbClr val="00B050"/>
    <a:srgbClr val="CCECFF"/>
    <a:srgbClr val="A50021"/>
    <a:srgbClr val="FF66CC"/>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71257" autoAdjust="0"/>
  </p:normalViewPr>
  <p:slideViewPr>
    <p:cSldViewPr snapToObjects="1" showGuides="1">
      <p:cViewPr>
        <p:scale>
          <a:sx n="83" d="100"/>
          <a:sy n="83" d="100"/>
        </p:scale>
        <p:origin x="330" y="159"/>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Lst>
  </p:outlineViewPr>
  <p:notesTextViewPr>
    <p:cViewPr>
      <p:scale>
        <a:sx n="100" d="100"/>
        <a:sy n="100" d="100"/>
      </p:scale>
      <p:origin x="0" y="0"/>
    </p:cViewPr>
  </p:notesTextViewPr>
  <p:sorterViewPr>
    <p:cViewPr>
      <p:scale>
        <a:sx n="90" d="100"/>
        <a:sy n="90" d="100"/>
      </p:scale>
      <p:origin x="0" y="0"/>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5" Type="http://schemas.openxmlformats.org/officeDocument/2006/relationships/font" Target="fonts/font4.fntdata"/><Relationship Id="rId24" Type="http://schemas.openxmlformats.org/officeDocument/2006/relationships/font" Target="fonts/font3.fntdata"/><Relationship Id="rId23" Type="http://schemas.openxmlformats.org/officeDocument/2006/relationships/font" Target="fonts/font2.fntdata"/><Relationship Id="rId22" Type="http://schemas.openxmlformats.org/officeDocument/2006/relationships/font" Target="fonts/font1.fntdata"/><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9" Type="http://schemas.openxmlformats.org/officeDocument/2006/relationships/slide" Target="slides/slide9.xml"/><Relationship Id="rId8" Type="http://schemas.openxmlformats.org/officeDocument/2006/relationships/slide" Target="slides/slide8.xml"/><Relationship Id="rId7" Type="http://schemas.openxmlformats.org/officeDocument/2006/relationships/slide" Target="slides/slide7.xml"/><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4.xml"/><Relationship Id="rId3" Type="http://schemas.openxmlformats.org/officeDocument/2006/relationships/slide" Target="slides/slide3.xml"/><Relationship Id="rId2" Type="http://schemas.openxmlformats.org/officeDocument/2006/relationships/slide" Target="slides/slide2.xml"/><Relationship Id="rId14" Type="http://schemas.openxmlformats.org/officeDocument/2006/relationships/slide" Target="slides/slide14.xml"/><Relationship Id="rId13" Type="http://schemas.openxmlformats.org/officeDocument/2006/relationships/slide" Target="slides/slide13.xml"/><Relationship Id="rId12" Type="http://schemas.openxmlformats.org/officeDocument/2006/relationships/slide" Target="slides/slide12.xml"/><Relationship Id="rId11" Type="http://schemas.openxmlformats.org/officeDocument/2006/relationships/slide" Target="slides/slide11.xml"/><Relationship Id="rId10" Type="http://schemas.openxmlformats.org/officeDocument/2006/relationships/slide" Target="slides/slide10.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881313" cy="492125"/>
          </a:xfrm>
          <a:prstGeom prst="rect">
            <a:avLst/>
          </a:prstGeom>
          <a:noFill/>
          <a:ln w="9525">
            <a:noFill/>
            <a:miter lim="800000"/>
          </a:ln>
          <a:effectLst/>
        </p:spPr>
        <p:txBody>
          <a:bodyPr vert="horz" wrap="square" lIns="89776" tIns="44888" rIns="89776" bIns="44888" numCol="1" anchor="t" anchorCtr="0" compatLnSpc="1"/>
          <a:lstStyle>
            <a:lvl1pPr>
              <a:defRPr sz="1200">
                <a:latin typeface="Arial" panose="020B0604020202020204" pitchFamily="34" charset="0"/>
              </a:defRPr>
            </a:lvl1pPr>
          </a:lstStyle>
          <a:p>
            <a:pPr>
              <a:defRPr/>
            </a:pPr>
            <a:endParaRPr lang="de-CH"/>
          </a:p>
        </p:txBody>
      </p:sp>
      <p:sp>
        <p:nvSpPr>
          <p:cNvPr id="23555" name="Rectangle 3"/>
          <p:cNvSpPr>
            <a:spLocks noGrp="1" noChangeArrowheads="1"/>
          </p:cNvSpPr>
          <p:nvPr>
            <p:ph type="dt" sz="quarter" idx="1"/>
          </p:nvPr>
        </p:nvSpPr>
        <p:spPr bwMode="auto">
          <a:xfrm>
            <a:off x="3767138" y="0"/>
            <a:ext cx="2881312" cy="492125"/>
          </a:xfrm>
          <a:prstGeom prst="rect">
            <a:avLst/>
          </a:prstGeom>
          <a:noFill/>
          <a:ln w="9525">
            <a:noFill/>
            <a:miter lim="800000"/>
          </a:ln>
          <a:effectLst/>
        </p:spPr>
        <p:txBody>
          <a:bodyPr vert="horz" wrap="square" lIns="89776" tIns="44888" rIns="89776" bIns="44888" numCol="1" anchor="t" anchorCtr="0" compatLnSpc="1"/>
          <a:lstStyle>
            <a:lvl1pPr algn="r">
              <a:defRPr sz="1200">
                <a:latin typeface="Arial" panose="020B0604020202020204" pitchFamily="34" charset="0"/>
              </a:defRPr>
            </a:lvl1pPr>
          </a:lstStyle>
          <a:p>
            <a:pPr>
              <a:defRPr/>
            </a:pPr>
            <a:endParaRPr lang="de-CH"/>
          </a:p>
        </p:txBody>
      </p:sp>
      <p:sp>
        <p:nvSpPr>
          <p:cNvPr id="23556" name="Rectangle 4"/>
          <p:cNvSpPr>
            <a:spLocks noGrp="1" noChangeArrowheads="1"/>
          </p:cNvSpPr>
          <p:nvPr>
            <p:ph type="ftr" sz="quarter" idx="2"/>
          </p:nvPr>
        </p:nvSpPr>
        <p:spPr bwMode="auto">
          <a:xfrm>
            <a:off x="0" y="9358313"/>
            <a:ext cx="2881313" cy="492125"/>
          </a:xfrm>
          <a:prstGeom prst="rect">
            <a:avLst/>
          </a:prstGeom>
          <a:noFill/>
          <a:ln w="9525">
            <a:noFill/>
            <a:miter lim="800000"/>
          </a:ln>
          <a:effectLst/>
        </p:spPr>
        <p:txBody>
          <a:bodyPr vert="horz" wrap="square" lIns="89776" tIns="44888" rIns="89776" bIns="44888" numCol="1" anchor="b" anchorCtr="0" compatLnSpc="1"/>
          <a:lstStyle>
            <a:lvl1pPr>
              <a:defRPr sz="1200">
                <a:latin typeface="Arial" panose="020B0604020202020204" pitchFamily="34" charset="0"/>
              </a:defRPr>
            </a:lvl1pPr>
          </a:lstStyle>
          <a:p>
            <a:pPr>
              <a:defRPr/>
            </a:pPr>
            <a:endParaRPr lang="de-CH"/>
          </a:p>
        </p:txBody>
      </p:sp>
      <p:sp>
        <p:nvSpPr>
          <p:cNvPr id="23557" name="Rectangle 5"/>
          <p:cNvSpPr>
            <a:spLocks noGrp="1" noChangeArrowheads="1"/>
          </p:cNvSpPr>
          <p:nvPr>
            <p:ph type="sldNum" sz="quarter" idx="3"/>
          </p:nvPr>
        </p:nvSpPr>
        <p:spPr bwMode="auto">
          <a:xfrm>
            <a:off x="3767138" y="9358313"/>
            <a:ext cx="2881312" cy="492125"/>
          </a:xfrm>
          <a:prstGeom prst="rect">
            <a:avLst/>
          </a:prstGeom>
          <a:noFill/>
          <a:ln w="9525">
            <a:noFill/>
            <a:miter lim="800000"/>
          </a:ln>
          <a:effectLst/>
        </p:spPr>
        <p:txBody>
          <a:bodyPr vert="horz" wrap="square" lIns="89776" tIns="44888" rIns="89776" bIns="44888" numCol="1" anchor="b" anchorCtr="0" compatLnSpc="1"/>
          <a:lstStyle>
            <a:lvl1pPr algn="r">
              <a:defRPr sz="1200"/>
            </a:lvl1pPr>
          </a:lstStyle>
          <a:p>
            <a:pPr>
              <a:defRPr/>
            </a:pPr>
            <a:fld id="{CF14494A-5640-4340-B789-15EFF4A30CBF}" type="slidenum">
              <a:rPr lang="de-CH" altLang="de-DE"/>
            </a:fld>
            <a:endParaRPr lang="de-CH" altLang="de-DE"/>
          </a:p>
        </p:txBody>
      </p:sp>
    </p:spTree>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31T07:18:17"/>
    </inkml:context>
    <inkml:brush xml:id="br0">
      <inkml:brushProperty name="width" value="0.035" units="cm"/>
      <inkml:brushProperty name="height" value="0.035" units="cm"/>
      <inkml:brushProperty name="color" value="#000000"/>
    </inkml:brush>
  </inkml:definitions>
  <inkml:trace contextRef="#ctx0" brushRef="#br0">1.000 1.000 24575,'0.000'0.000'-8191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881313" cy="492125"/>
          </a:xfrm>
          <a:prstGeom prst="rect">
            <a:avLst/>
          </a:prstGeom>
          <a:noFill/>
          <a:ln w="9525">
            <a:noFill/>
            <a:miter lim="800000"/>
          </a:ln>
          <a:effectLst/>
        </p:spPr>
        <p:txBody>
          <a:bodyPr vert="horz" wrap="square" lIns="89776" tIns="44888" rIns="89776" bIns="44888" numCol="1" anchor="t" anchorCtr="0" compatLnSpc="1"/>
          <a:lstStyle>
            <a:lvl1pPr>
              <a:defRPr sz="1200">
                <a:latin typeface="Arial" panose="020B0604020202020204" pitchFamily="34" charset="0"/>
              </a:defRPr>
            </a:lvl1pPr>
          </a:lstStyle>
          <a:p>
            <a:pPr>
              <a:defRPr/>
            </a:pPr>
            <a:endParaRPr lang="de-CH"/>
          </a:p>
        </p:txBody>
      </p:sp>
      <p:sp>
        <p:nvSpPr>
          <p:cNvPr id="6147" name="Rectangle 3"/>
          <p:cNvSpPr>
            <a:spLocks noGrp="1" noChangeArrowheads="1"/>
          </p:cNvSpPr>
          <p:nvPr>
            <p:ph type="dt" idx="1"/>
          </p:nvPr>
        </p:nvSpPr>
        <p:spPr bwMode="auto">
          <a:xfrm>
            <a:off x="3767138" y="0"/>
            <a:ext cx="2881312" cy="492125"/>
          </a:xfrm>
          <a:prstGeom prst="rect">
            <a:avLst/>
          </a:prstGeom>
          <a:noFill/>
          <a:ln w="9525">
            <a:noFill/>
            <a:miter lim="800000"/>
          </a:ln>
          <a:effectLst/>
        </p:spPr>
        <p:txBody>
          <a:bodyPr vert="horz" wrap="square" lIns="89776" tIns="44888" rIns="89776" bIns="44888" numCol="1" anchor="t" anchorCtr="0" compatLnSpc="1"/>
          <a:lstStyle>
            <a:lvl1pPr algn="r">
              <a:defRPr sz="1200">
                <a:latin typeface="Arial" panose="020B0604020202020204" pitchFamily="34" charset="0"/>
              </a:defRPr>
            </a:lvl1pPr>
          </a:lstStyle>
          <a:p>
            <a:pPr>
              <a:defRPr/>
            </a:pPr>
            <a:endParaRPr lang="de-CH"/>
          </a:p>
        </p:txBody>
      </p:sp>
      <p:sp>
        <p:nvSpPr>
          <p:cNvPr id="8196" name="Rectangle 4"/>
          <p:cNvSpPr>
            <a:spLocks noGrp="1" noRot="1" noChangeAspect="1" noChangeArrowheads="1" noTextEdit="1"/>
          </p:cNvSpPr>
          <p:nvPr>
            <p:ph type="sldImg" idx="2"/>
          </p:nvPr>
        </p:nvSpPr>
        <p:spPr bwMode="auto">
          <a:xfrm>
            <a:off x="862013" y="738188"/>
            <a:ext cx="4924425" cy="3694112"/>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885825" y="4679950"/>
            <a:ext cx="4876800" cy="4430713"/>
          </a:xfrm>
          <a:prstGeom prst="rect">
            <a:avLst/>
          </a:prstGeom>
          <a:noFill/>
          <a:ln w="9525">
            <a:noFill/>
            <a:miter lim="800000"/>
          </a:ln>
          <a:effectLst/>
        </p:spPr>
        <p:txBody>
          <a:bodyPr vert="horz" wrap="square" lIns="89776" tIns="44888" rIns="89776" bIns="44888" numCol="1" anchor="t" anchorCtr="0" compatLnSpc="1"/>
          <a:lstStyle/>
          <a:p>
            <a:pPr lvl="0"/>
            <a:r>
              <a:rPr lang="de-CH" noProof="0"/>
              <a:t>Mastertextformat bearbeiten</a:t>
            </a:r>
            <a:endParaRPr lang="de-CH" noProof="0"/>
          </a:p>
          <a:p>
            <a:pPr lvl="1"/>
            <a:r>
              <a:rPr lang="de-CH" noProof="0"/>
              <a:t>Zweite Ebene</a:t>
            </a:r>
            <a:endParaRPr lang="de-CH" noProof="0"/>
          </a:p>
          <a:p>
            <a:pPr lvl="2"/>
            <a:r>
              <a:rPr lang="de-CH" noProof="0"/>
              <a:t>Dritte Ebene</a:t>
            </a:r>
            <a:endParaRPr lang="de-CH" noProof="0"/>
          </a:p>
          <a:p>
            <a:pPr lvl="3"/>
            <a:r>
              <a:rPr lang="de-CH" noProof="0"/>
              <a:t>Vierte Ebene</a:t>
            </a:r>
            <a:endParaRPr lang="de-CH" noProof="0"/>
          </a:p>
          <a:p>
            <a:pPr lvl="4"/>
            <a:r>
              <a:rPr lang="de-CH" noProof="0"/>
              <a:t>Fünfte Ebene</a:t>
            </a:r>
            <a:endParaRPr lang="de-CH" noProof="0"/>
          </a:p>
        </p:txBody>
      </p:sp>
      <p:sp>
        <p:nvSpPr>
          <p:cNvPr id="6150" name="Rectangle 6"/>
          <p:cNvSpPr>
            <a:spLocks noGrp="1" noChangeArrowheads="1"/>
          </p:cNvSpPr>
          <p:nvPr>
            <p:ph type="ftr" sz="quarter" idx="4"/>
          </p:nvPr>
        </p:nvSpPr>
        <p:spPr bwMode="auto">
          <a:xfrm>
            <a:off x="0" y="9358313"/>
            <a:ext cx="2881313" cy="492125"/>
          </a:xfrm>
          <a:prstGeom prst="rect">
            <a:avLst/>
          </a:prstGeom>
          <a:noFill/>
          <a:ln w="9525">
            <a:noFill/>
            <a:miter lim="800000"/>
          </a:ln>
          <a:effectLst/>
        </p:spPr>
        <p:txBody>
          <a:bodyPr vert="horz" wrap="square" lIns="89776" tIns="44888" rIns="89776" bIns="44888" numCol="1" anchor="b" anchorCtr="0" compatLnSpc="1"/>
          <a:lstStyle>
            <a:lvl1pPr>
              <a:defRPr sz="1200">
                <a:latin typeface="Arial" panose="020B0604020202020204" pitchFamily="34" charset="0"/>
              </a:defRPr>
            </a:lvl1pPr>
          </a:lstStyle>
          <a:p>
            <a:pPr>
              <a:defRPr/>
            </a:pPr>
            <a:endParaRPr lang="de-CH"/>
          </a:p>
        </p:txBody>
      </p:sp>
      <p:sp>
        <p:nvSpPr>
          <p:cNvPr id="6151" name="Rectangle 7"/>
          <p:cNvSpPr>
            <a:spLocks noGrp="1" noChangeArrowheads="1"/>
          </p:cNvSpPr>
          <p:nvPr>
            <p:ph type="sldNum" sz="quarter" idx="5"/>
          </p:nvPr>
        </p:nvSpPr>
        <p:spPr bwMode="auto">
          <a:xfrm>
            <a:off x="3767138" y="9358313"/>
            <a:ext cx="2881312" cy="492125"/>
          </a:xfrm>
          <a:prstGeom prst="rect">
            <a:avLst/>
          </a:prstGeom>
          <a:noFill/>
          <a:ln w="9525">
            <a:noFill/>
            <a:miter lim="800000"/>
          </a:ln>
          <a:effectLst/>
        </p:spPr>
        <p:txBody>
          <a:bodyPr vert="horz" wrap="square" lIns="89776" tIns="44888" rIns="89776" bIns="44888" numCol="1" anchor="b" anchorCtr="0" compatLnSpc="1"/>
          <a:lstStyle>
            <a:lvl1pPr algn="r">
              <a:defRPr sz="1200"/>
            </a:lvl1pPr>
          </a:lstStyle>
          <a:p>
            <a:pPr>
              <a:defRPr/>
            </a:pPr>
            <a:fld id="{41C9157E-ADF1-4EC7-B095-87708EDCB3C8}" type="slidenum">
              <a:rPr lang="de-CH" altLang="de-DE"/>
            </a:fld>
            <a:endParaRPr lang="de-CH" altLang="de-DE"/>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Good morning. Today, we’re excited to share our project with you. This work was developed collaboratively by the two of us, with valuable support from our professors and colleagues during our meetings. Together, we created a basic model of evolutionary rescue in discrete time, incorporating factors like immigration and competition.</a:t>
            </a:r>
            <a:endParaRPr lang="de-DE" altLang="de-DE"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2800" dirty="0"/>
              <a:t>The first step simulates one generation of the population. In each generation, both wild-type and mutant individuals reproduce. We modelled this reproduction using a Poisson random variable—a statistical method that predicts the expected number of offspring. For wild-type individuals, the expected number is based on the decay rate, while for mutants, it considers both the decay rate and the selective advantage of the mutation. This Poisson model helps simulate population changes by accounting for random fluctuations in reproduction, creating a more realistic representation of population dynamics.</a:t>
            </a:r>
            <a:endParaRPr lang="en-US" sz="2800" dirty="0"/>
          </a:p>
          <a:p>
            <a:pPr marL="0" marR="0" lvl="0" indent="0" algn="l" defTabSz="914400" rtl="0" eaLnBrk="1" fontAlgn="base" latinLnBrk="0" hangingPunct="1">
              <a:lnSpc>
                <a:spcPct val="100000"/>
              </a:lnSpc>
              <a:spcBef>
                <a:spcPct val="30000"/>
              </a:spcBef>
              <a:spcAft>
                <a:spcPct val="0"/>
              </a:spcAft>
              <a:buClrTx/>
              <a:buSzTx/>
              <a:buFontTx/>
              <a:buNone/>
              <a:defRPr/>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can see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decrease of the wild-type population alongside a substantial increase in the mutant population. Here, the mutants effectively 'rescue' the population, but how we are simulating here, there is no opportunity extinction because migration from another population is still ongoing.</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2800" dirty="0"/>
              <a:t>Now, let's discuss the main areas we could explore further. While we can track population dynamics from one generation to the next, we wanted to go beyond this. So, we decided to follow the population from time zero until it either stabilizes through rescue or reaches close to extinction</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To conclude, our study explored how migration and mutation could support population stability in a polluted environment. We found that migration plays a crucial role in stabilizing the population by adding new individuals, while beneficial mutations provide resilience, allowing populations to adapt over time. However, we also saw that high environmental stress, represented by decay rates, can significantly delay recovery, highlighting the limits of migration alone in extreme conditions.</a:t>
            </a:r>
            <a:endParaRPr lang="en-US" dirty="0"/>
          </a:p>
          <a:p>
            <a:r>
              <a:rPr lang="en-US" dirty="0"/>
              <a:t>In terms of conservation, these insights suggest that enhancing connectivity between habitats can help species survive in polluted areas. However, reducing pollution remains essential, as migration alone cannot fully counterbalance severe environmental impacts.</a:t>
            </a:r>
            <a:endParaRPr lang="en-US" dirty="0"/>
          </a:p>
          <a:p>
            <a:r>
              <a:rPr lang="en-US" dirty="0"/>
              <a:t>Looking forward, future research could explore other environmental factors impacting population dynamics and test this model across other ecosystems to improve its predictive power.</a:t>
            </a:r>
            <a:endParaRPr lang="en-US" dirty="0"/>
          </a:p>
          <a:p>
            <a:r>
              <a:rPr lang="en-US" dirty="0"/>
              <a:t>Thank you for your attention. I’d be happy to answer any questions</a:t>
            </a:r>
            <a:endParaRPr lang="en-US" dirty="0"/>
          </a:p>
          <a:p>
            <a:pPr eaLnBrk="1" hangingPunct="1"/>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our model, we start with a population that begins with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1,000 wild-type</a:t>
            </a:r>
            <a:r>
              <a:rPr lang="en-US"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a:t>
            </a:r>
            <a:r>
              <a:rPr lang="en-US"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individuals.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the first generation after pollution, a variant with a single beneficial mutation appears in discrete time. This mutation allows the variant to survive and expand in the polluted environment, although it initially has a zero frequency in the population. To rescue the population, this mutant needs to outcompete the wild type. If it isn’t present at time zero, it must emerge through mutation and then spread throughout the population before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extinction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occurs. In this simulation, we set the mutation rate at 0.001.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also set the carrying capacity at 1,000, the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three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decay rate 0.1</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0.15 and 0.2</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the selective advantage of the mutant (or selection coefficient) at 0.3. Migration is ongoing in the model, initially set at a rate of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1, never in zero, and we finished in 200</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the beginning, we aim to observe the numbers of wild-type and mutant individuals over time.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eaLnBrk="1" hangingPunct="1"/>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Simply showing the results might not be enough to convey the full importance of our project. Our goal in this presentation is to demonstrate the broader value behind our work. Although we did our programming in R using RStudio, this is a ‘Theoretical Ecology and Evolution Research’ course—not a programming class—so let’s focus on the biology.</a:t>
            </a:r>
            <a:endParaRPr lang="de-DE" altLang="de-DE"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t>
            </a:r>
            <a:endParaRPr lang="de-DE" altLang="de-DE"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Rather than just presenting the results, or our “cake,” let’s go back to the kitchen and discuss the ingredients, the recipe, and how elements like flour, milk, and eggs come together to create that cake, and why that transformation happens.</a:t>
            </a:r>
            <a:endParaRPr lang="de-DE" altLang="de-DE"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Our biological question is: </a:t>
            </a:r>
            <a:r>
              <a:rPr lang="en-US" i="1" dirty="0"/>
              <a:t>Can migration and mutation enable a population to survive and adapt in a polluted environment despite environmental pressures?</a:t>
            </a:r>
            <a:endParaRPr lang="en-US" dirty="0"/>
          </a:p>
          <a:p>
            <a:r>
              <a:rPr lang="en-US" dirty="0"/>
              <a:t>This question helps us understand how migration might support stability by adding new individuals, while beneficial mutations could increase resilience. These insights can guide conservation efforts, like improving connectivity in polluted habitats to support species recovery</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Our project started with the idea that, in a dynamic ecosystem like a river, multiple factors act simultaneously. So, Imagine a river with two mussel populations in separate sections.</a:t>
            </a:r>
            <a:endParaRPr lang="de-DE" altLang="de-DE" dirty="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At a certain point, an industry is established and begins discharging untreated effluent near the downstream population, causing it to decrease due to pollution. We wondered if migration from the upstream population could help rescue the downstream population in this polluted area. We also considered factors like competition within the polluted area and the emergence of a single beneficial mutation over time, following concepts discussed by Orr &amp; </a:t>
            </a:r>
            <a:r>
              <a:rPr lang="en-US" dirty="0" err="1"/>
              <a:t>Unckless</a:t>
            </a:r>
            <a:r>
              <a:rPr lang="en-US" dirty="0"/>
              <a:t>. The idea here is that mutants might develop increased resistance to contaminants.</a:t>
            </a:r>
            <a:endParaRPr lang="de-DE" altLang="de-DE" dirty="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With these insights, we began coding to model potential outcomes and aimed to understand how to explain this interaction theoretically within evolutionary ecology. As we started obtaining results, we examined why we were seeing these specific outcomes.</a:t>
            </a:r>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p:sp>
      <p:sp>
        <p:nvSpPr>
          <p:cNvPr id="112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our model, we start with a population that begins with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1,000 wild-type</a:t>
            </a:r>
            <a:r>
              <a:rPr lang="en-US"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a:t>
            </a:r>
            <a:r>
              <a:rPr lang="en-US"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individuals.</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the first generation after pollution, a variant with a single beneficial mutation appears in discrete time. This mutation allows the variant to survive and expand in the polluted environment, although it initially has a zero frequency in the population. To rescue the population, this mutant needs to outcompete the wild type. If it isn’t present at time zero, it must emerge through mutation and then spread throughout the population before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extinction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occurs. In this simulation, we set the mutation rate at 0.001.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also set the carrying capacity at 1,000, the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three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decay rate 0.1</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0.15 and 0.2</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the selective advantage of the mutant (or selection coefficient) at 0.3. Migration is ongoing in the model, initially set at a rate of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1, never in zero, and we finished in 200</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the beginning, we aim to observe the numbers of wild-type and mutant individuals over time.</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5" name="Rectangle 5"/>
          <p:cNvSpPr>
            <a:spLocks noGrp="1" noChangeArrowheads="1"/>
          </p:cNvSpPr>
          <p:nvPr>
            <p:ph type="ctrTitle" hasCustomPrompt="1"/>
          </p:nvPr>
        </p:nvSpPr>
        <p:spPr>
          <a:xfrm>
            <a:off x="539750" y="1654175"/>
            <a:ext cx="6621463" cy="1143000"/>
          </a:xfrm>
        </p:spPr>
        <p:txBody>
          <a:bodyPr/>
          <a:lstStyle>
            <a:lvl1pPr>
              <a:lnSpc>
                <a:spcPct val="115000"/>
              </a:lnSpc>
              <a:defRPr/>
            </a:lvl1pPr>
          </a:lstStyle>
          <a:p>
            <a:r>
              <a:rPr lang="de-CH"/>
              <a:t>Mastertitelformat bearbeiten</a:t>
            </a:r>
            <a:endParaRPr lang="de-CH"/>
          </a:p>
        </p:txBody>
      </p:sp>
      <p:sp>
        <p:nvSpPr>
          <p:cNvPr id="5126" name="Rectangle 6"/>
          <p:cNvSpPr>
            <a:spLocks noGrp="1" noChangeArrowheads="1"/>
          </p:cNvSpPr>
          <p:nvPr>
            <p:ph type="subTitle" idx="1" hasCustomPrompt="1"/>
          </p:nvPr>
        </p:nvSpPr>
        <p:spPr>
          <a:xfrm>
            <a:off x="539750" y="3022600"/>
            <a:ext cx="6621463" cy="1752600"/>
          </a:xfrm>
        </p:spPr>
        <p:txBody>
          <a:bodyPr/>
          <a:lstStyle>
            <a:lvl1pPr marL="0" indent="0">
              <a:buFontTx/>
              <a:buNone/>
              <a:defRPr/>
            </a:lvl1pPr>
          </a:lstStyle>
          <a:p>
            <a:r>
              <a:rPr lang="de-CH"/>
              <a:t>Master-Untertitelformat bearbeiten</a:t>
            </a:r>
            <a:endParaRPr lang="de-CH"/>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4493E"/>
                </a:solidFill>
              </a:defRPr>
            </a:lvl1p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539750" y="1654175"/>
            <a:ext cx="3954463"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6613" y="1654175"/>
            <a:ext cx="395605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9750" y="647700"/>
            <a:ext cx="8062913" cy="550545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title"/>
          </p:nvPr>
        </p:nvSpPr>
        <p:spPr bwMode="auto">
          <a:xfrm>
            <a:off x="539750" y="647700"/>
            <a:ext cx="66214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de-CH" altLang="de-DE"/>
              <a:t>Mastertitelformat bearbeiten</a:t>
            </a:r>
            <a:endParaRPr lang="de-CH" altLang="de-DE"/>
          </a:p>
        </p:txBody>
      </p:sp>
      <p:sp>
        <p:nvSpPr>
          <p:cNvPr id="1027" name="Rectangle 6"/>
          <p:cNvSpPr>
            <a:spLocks noGrp="1" noChangeArrowheads="1"/>
          </p:cNvSpPr>
          <p:nvPr>
            <p:ph type="body" idx="1"/>
          </p:nvPr>
        </p:nvSpPr>
        <p:spPr bwMode="auto">
          <a:xfrm>
            <a:off x="539750" y="1654175"/>
            <a:ext cx="8062913"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lstStyle/>
          <a:p>
            <a:pPr lvl="0"/>
            <a:r>
              <a:rPr lang="de-CH" altLang="de-DE"/>
              <a:t>Mastertextformat bearbeiten</a:t>
            </a:r>
            <a:endParaRPr lang="de-CH" altLang="de-DE"/>
          </a:p>
          <a:p>
            <a:pPr lvl="1"/>
            <a:r>
              <a:rPr lang="de-CH" altLang="de-DE"/>
              <a:t>Zweite Ebene</a:t>
            </a:r>
            <a:endParaRPr lang="de-CH" altLang="de-DE"/>
          </a:p>
        </p:txBody>
      </p:sp>
      <p:sp>
        <p:nvSpPr>
          <p:cNvPr id="3080" name="Rectangle 8"/>
          <p:cNvSpPr>
            <a:spLocks noGrp="1" noChangeArrowheads="1"/>
          </p:cNvSpPr>
          <p:nvPr>
            <p:ph type="ftr" sz="quarter" idx="3"/>
          </p:nvPr>
        </p:nvSpPr>
        <p:spPr bwMode="auto">
          <a:xfrm>
            <a:off x="107950" y="179388"/>
            <a:ext cx="5399088" cy="252412"/>
          </a:xfrm>
          <a:prstGeom prst="rect">
            <a:avLst/>
          </a:prstGeom>
          <a:noFill/>
          <a:ln w="9525">
            <a:noFill/>
            <a:miter lim="800000"/>
          </a:ln>
          <a:effectLst/>
        </p:spPr>
        <p:txBody>
          <a:bodyPr vert="horz" wrap="none" lIns="0" tIns="0" rIns="0" bIns="0" numCol="1" anchor="t" anchorCtr="0" compatLnSpc="1"/>
          <a:lstStyle>
            <a:lvl1pPr>
              <a:defRPr sz="1000">
                <a:latin typeface="Arial" panose="020B0604020202020204" pitchFamily="34" charset="0"/>
              </a:defRPr>
            </a:lvl1pPr>
          </a:lstStyle>
          <a:p>
            <a:pPr>
              <a:defRPr/>
            </a:pPr>
            <a:endParaRPr lang="de-CH"/>
          </a:p>
        </p:txBody>
      </p:sp>
      <p:pic>
        <p:nvPicPr>
          <p:cNvPr id="1029" name="Picture 10"/>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643813" y="214313"/>
            <a:ext cx="13049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rtl="0" eaLnBrk="0" fontAlgn="base" hangingPunct="0">
        <a:lnSpc>
          <a:spcPct val="90000"/>
        </a:lnSpc>
        <a:spcBef>
          <a:spcPct val="0"/>
        </a:spcBef>
        <a:spcAft>
          <a:spcPct val="0"/>
        </a:spcAft>
        <a:defRPr sz="2800" b="1">
          <a:solidFill>
            <a:srgbClr val="333333"/>
          </a:solidFill>
          <a:latin typeface="+mj-lt"/>
          <a:ea typeface="+mj-ea"/>
          <a:cs typeface="+mj-cs"/>
        </a:defRPr>
      </a:lvl1pPr>
      <a:lvl2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2pPr>
      <a:lvl3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3pPr>
      <a:lvl4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4pPr>
      <a:lvl5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5pPr>
      <a:lvl6pPr marL="457200" algn="l" rtl="0" fontAlgn="base">
        <a:lnSpc>
          <a:spcPct val="90000"/>
        </a:lnSpc>
        <a:spcBef>
          <a:spcPct val="0"/>
        </a:spcBef>
        <a:spcAft>
          <a:spcPct val="0"/>
        </a:spcAft>
        <a:defRPr sz="2800" b="1">
          <a:solidFill>
            <a:srgbClr val="333333"/>
          </a:solidFill>
          <a:latin typeface="Calibri" panose="020F0502020204030204" pitchFamily="34" charset="0"/>
        </a:defRPr>
      </a:lvl6pPr>
      <a:lvl7pPr marL="914400" algn="l" rtl="0" fontAlgn="base">
        <a:lnSpc>
          <a:spcPct val="90000"/>
        </a:lnSpc>
        <a:spcBef>
          <a:spcPct val="0"/>
        </a:spcBef>
        <a:spcAft>
          <a:spcPct val="0"/>
        </a:spcAft>
        <a:defRPr sz="2800" b="1">
          <a:solidFill>
            <a:srgbClr val="333333"/>
          </a:solidFill>
          <a:latin typeface="Calibri" panose="020F0502020204030204" pitchFamily="34" charset="0"/>
        </a:defRPr>
      </a:lvl7pPr>
      <a:lvl8pPr marL="1371600" algn="l" rtl="0" fontAlgn="base">
        <a:lnSpc>
          <a:spcPct val="90000"/>
        </a:lnSpc>
        <a:spcBef>
          <a:spcPct val="0"/>
        </a:spcBef>
        <a:spcAft>
          <a:spcPct val="0"/>
        </a:spcAft>
        <a:defRPr sz="2800" b="1">
          <a:solidFill>
            <a:srgbClr val="333333"/>
          </a:solidFill>
          <a:latin typeface="Calibri" panose="020F0502020204030204" pitchFamily="34" charset="0"/>
        </a:defRPr>
      </a:lvl8pPr>
      <a:lvl9pPr marL="1828800" algn="l" rtl="0" fontAlgn="base">
        <a:lnSpc>
          <a:spcPct val="90000"/>
        </a:lnSpc>
        <a:spcBef>
          <a:spcPct val="0"/>
        </a:spcBef>
        <a:spcAft>
          <a:spcPct val="0"/>
        </a:spcAft>
        <a:defRPr sz="2800" b="1">
          <a:solidFill>
            <a:srgbClr val="333333"/>
          </a:solidFill>
          <a:latin typeface="Calibri" panose="020F0502020204030204" pitchFamily="34" charset="0"/>
        </a:defRPr>
      </a:lvl9pPr>
    </p:titleStyle>
    <p:bodyStyle>
      <a:lvl1pPr marL="419100" indent="-419100" algn="l" rtl="0" eaLnBrk="0" fontAlgn="base" hangingPunct="0">
        <a:lnSpc>
          <a:spcPct val="115000"/>
        </a:lnSpc>
        <a:spcBef>
          <a:spcPct val="20000"/>
        </a:spcBef>
        <a:spcAft>
          <a:spcPct val="0"/>
        </a:spcAft>
        <a:buClr>
          <a:schemeClr val="hlink"/>
        </a:buClr>
        <a:buSzPct val="85000"/>
        <a:buFont typeface="Arial" panose="020B0604020202020204" pitchFamily="34" charset="0"/>
        <a:buChar char="&gt;"/>
        <a:defRPr sz="2400">
          <a:solidFill>
            <a:srgbClr val="333333"/>
          </a:solidFill>
          <a:latin typeface="+mn-lt"/>
          <a:ea typeface="+mn-ea"/>
          <a:cs typeface="+mn-cs"/>
        </a:defRPr>
      </a:lvl1pPr>
      <a:lvl2pPr marL="838200" indent="-381000" algn="l" rtl="0" eaLnBrk="0" fontAlgn="base" hangingPunct="0">
        <a:lnSpc>
          <a:spcPct val="115000"/>
        </a:lnSpc>
        <a:spcBef>
          <a:spcPct val="20000"/>
        </a:spcBef>
        <a:spcAft>
          <a:spcPct val="0"/>
        </a:spcAft>
        <a:buFont typeface="Arial" panose="020B0604020202020204" pitchFamily="34" charset="0"/>
        <a:buChar char="—"/>
        <a:defRPr sz="2200">
          <a:solidFill>
            <a:srgbClr val="333333"/>
          </a:solidFill>
          <a:latin typeface="+mn-lt"/>
        </a:defRPr>
      </a:lvl2pPr>
      <a:lvl3pPr marL="1295400" indent="-381000" algn="l" rtl="0" eaLnBrk="0" fontAlgn="base" hangingPunct="0">
        <a:lnSpc>
          <a:spcPct val="95000"/>
        </a:lnSpc>
        <a:spcBef>
          <a:spcPct val="20000"/>
        </a:spcBef>
        <a:spcAft>
          <a:spcPct val="0"/>
        </a:spcAft>
        <a:buSzPct val="85000"/>
        <a:buFont typeface="Arial" panose="020B0604020202020204" pitchFamily="34" charset="0"/>
        <a:buChar char="•"/>
        <a:defRPr sz="2400">
          <a:solidFill>
            <a:srgbClr val="333333"/>
          </a:solidFill>
          <a:latin typeface="+mn-lt"/>
        </a:defRPr>
      </a:lvl3pPr>
      <a:lvl4pPr marL="1714500" indent="-381000" algn="l" rtl="0" eaLnBrk="0" fontAlgn="base" hangingPunct="0">
        <a:lnSpc>
          <a:spcPct val="95000"/>
        </a:lnSpc>
        <a:spcBef>
          <a:spcPct val="20000"/>
        </a:spcBef>
        <a:spcAft>
          <a:spcPct val="0"/>
        </a:spcAft>
        <a:buSzPct val="85000"/>
        <a:buFont typeface="Arial" panose="020B0604020202020204" pitchFamily="34" charset="0"/>
        <a:buChar char="–"/>
        <a:defRPr sz="2000">
          <a:solidFill>
            <a:srgbClr val="333333"/>
          </a:solidFill>
          <a:latin typeface="+mn-lt"/>
        </a:defRPr>
      </a:lvl4pPr>
      <a:lvl5pPr marL="2133600" indent="-381000" algn="l" rtl="0" eaLnBrk="0" fontAlgn="base" hangingPunct="0">
        <a:lnSpc>
          <a:spcPct val="95000"/>
        </a:lnSpc>
        <a:spcBef>
          <a:spcPct val="20000"/>
        </a:spcBef>
        <a:spcAft>
          <a:spcPct val="0"/>
        </a:spcAft>
        <a:buClr>
          <a:schemeClr val="tx1"/>
        </a:buClr>
        <a:buSzPct val="85000"/>
        <a:buFont typeface="Arial" panose="020B0604020202020204" pitchFamily="34" charset="0"/>
        <a:buChar char="–"/>
        <a:defRPr sz="2000">
          <a:solidFill>
            <a:srgbClr val="333333"/>
          </a:solidFill>
          <a:latin typeface="+mn-lt"/>
        </a:defRPr>
      </a:lvl5pPr>
      <a:lvl6pPr marL="2590800" indent="-381000" algn="l" rtl="0" fontAlgn="base">
        <a:lnSpc>
          <a:spcPct val="95000"/>
        </a:lnSpc>
        <a:spcBef>
          <a:spcPct val="20000"/>
        </a:spcBef>
        <a:spcAft>
          <a:spcPct val="0"/>
        </a:spcAft>
        <a:buClr>
          <a:schemeClr val="tx1"/>
        </a:buClr>
        <a:buSzPct val="85000"/>
        <a:buFont typeface="Arial" panose="020B0604020202020204" pitchFamily="34" charset="0"/>
        <a:buChar char="–"/>
        <a:defRPr>
          <a:solidFill>
            <a:srgbClr val="333333"/>
          </a:solidFill>
          <a:latin typeface="+mn-lt"/>
        </a:defRPr>
      </a:lvl6pPr>
      <a:lvl7pPr marL="3048000" indent="-381000" algn="l" rtl="0" fontAlgn="base">
        <a:lnSpc>
          <a:spcPct val="95000"/>
        </a:lnSpc>
        <a:spcBef>
          <a:spcPct val="20000"/>
        </a:spcBef>
        <a:spcAft>
          <a:spcPct val="0"/>
        </a:spcAft>
        <a:buClr>
          <a:schemeClr val="tx1"/>
        </a:buClr>
        <a:buSzPct val="85000"/>
        <a:buFont typeface="Arial" panose="020B0604020202020204" pitchFamily="34" charset="0"/>
        <a:buChar char="–"/>
        <a:defRPr>
          <a:solidFill>
            <a:srgbClr val="333333"/>
          </a:solidFill>
          <a:latin typeface="+mn-lt"/>
        </a:defRPr>
      </a:lvl7pPr>
      <a:lvl8pPr marL="3505200" indent="-381000" algn="l" rtl="0" fontAlgn="base">
        <a:lnSpc>
          <a:spcPct val="95000"/>
        </a:lnSpc>
        <a:spcBef>
          <a:spcPct val="20000"/>
        </a:spcBef>
        <a:spcAft>
          <a:spcPct val="0"/>
        </a:spcAft>
        <a:buClr>
          <a:schemeClr val="tx1"/>
        </a:buClr>
        <a:buSzPct val="85000"/>
        <a:buFont typeface="Arial" panose="020B0604020202020204" pitchFamily="34" charset="0"/>
        <a:buChar char="–"/>
        <a:defRPr>
          <a:solidFill>
            <a:srgbClr val="333333"/>
          </a:solidFill>
          <a:latin typeface="+mn-lt"/>
        </a:defRPr>
      </a:lvl8pPr>
      <a:lvl9pPr marL="3962400" indent="-381000" algn="l" rtl="0" fontAlgn="base">
        <a:lnSpc>
          <a:spcPct val="95000"/>
        </a:lnSpc>
        <a:spcBef>
          <a:spcPct val="20000"/>
        </a:spcBef>
        <a:spcAft>
          <a:spcPct val="0"/>
        </a:spcAft>
        <a:buClr>
          <a:schemeClr val="tx1"/>
        </a:buClr>
        <a:buSzPct val="85000"/>
        <a:buFont typeface="Arial" panose="020B0604020202020204" pitchFamily="34" charset="0"/>
        <a:buChar char="–"/>
        <a:defRPr>
          <a:solidFill>
            <a:srgbClr val="333333"/>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iver between two buildings&#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rcRect b="10393"/>
          <a:stretch>
            <a:fillRect/>
          </a:stretch>
        </p:blipFill>
        <p:spPr>
          <a:xfrm>
            <a:off x="-3618" y="1636171"/>
            <a:ext cx="9144000" cy="4682080"/>
          </a:xfrm>
          <a:prstGeom prst="rect">
            <a:avLst/>
          </a:prstGeom>
        </p:spPr>
      </p:pic>
      <p:sp>
        <p:nvSpPr>
          <p:cNvPr id="10242" name="Rectangle 2"/>
          <p:cNvSpPr>
            <a:spLocks noGrp="1" noChangeArrowheads="1"/>
          </p:cNvSpPr>
          <p:nvPr>
            <p:ph type="ctrTitle"/>
          </p:nvPr>
        </p:nvSpPr>
        <p:spPr>
          <a:xfrm>
            <a:off x="387350" y="379737"/>
            <a:ext cx="6984776" cy="861774"/>
          </a:xfrm>
        </p:spPr>
        <p:txBody>
          <a:bodyPr wrap="square">
            <a:spAutoFit/>
          </a:bodyPr>
          <a:lstStyle/>
          <a:p>
            <a:pPr eaLnBrk="1" hangingPunct="1">
              <a:lnSpc>
                <a:spcPct val="100000"/>
              </a:lnSpc>
            </a:pPr>
            <a:r>
              <a:rPr lang="en-US" dirty="0"/>
              <a:t>Evolutionary Rescue in Polluted Environments: Modeling Population Survival</a:t>
            </a:r>
            <a:endParaRPr lang="de-DE" altLang="de-DE" sz="4000" dirty="0">
              <a:solidFill>
                <a:schemeClr val="tx1"/>
              </a:solidFill>
            </a:endParaRPr>
          </a:p>
        </p:txBody>
      </p:sp>
      <p:sp>
        <p:nvSpPr>
          <p:cNvPr id="4" name="Rectangle 3"/>
          <p:cNvSpPr txBox="1">
            <a:spLocks noChangeArrowheads="1"/>
          </p:cNvSpPr>
          <p:nvPr/>
        </p:nvSpPr>
        <p:spPr bwMode="auto">
          <a:xfrm>
            <a:off x="387350" y="1284766"/>
            <a:ext cx="8369300" cy="308418"/>
          </a:xfrm>
          <a:prstGeom prst="rect">
            <a:avLst/>
          </a:prstGeom>
          <a:noFill/>
          <a:ln w="9525">
            <a:noFill/>
            <a:miter lim="800000"/>
          </a:ln>
        </p:spPr>
        <p:txBody>
          <a:bodyPr wrap="square" lIns="0" tIns="0" rIns="0" bIns="0">
            <a:spAutoFit/>
          </a:bodyPr>
          <a:lstStyle/>
          <a:p>
            <a:pPr eaLnBrk="1" hangingPunct="1">
              <a:lnSpc>
                <a:spcPct val="120000"/>
              </a:lnSpc>
              <a:buClr>
                <a:schemeClr val="hlink"/>
              </a:buClr>
              <a:buSzPct val="85000"/>
              <a:defRPr/>
            </a:pPr>
            <a:r>
              <a:rPr lang="en-US" sz="1800" dirty="0"/>
              <a:t>A Theoretical Model on Population Dynamics, Immigration, and Competition</a:t>
            </a:r>
            <a:endParaRPr lang="de-DE" kern="0" dirty="0">
              <a:solidFill>
                <a:srgbClr val="E10E48"/>
              </a:solidFill>
              <a:latin typeface="+mn-lt"/>
            </a:endParaRPr>
          </a:p>
        </p:txBody>
      </p:sp>
      <p:sp>
        <p:nvSpPr>
          <p:cNvPr id="8" name="Rectangle 3"/>
          <p:cNvSpPr txBox="1">
            <a:spLocks noChangeArrowheads="1"/>
          </p:cNvSpPr>
          <p:nvPr/>
        </p:nvSpPr>
        <p:spPr bwMode="auto">
          <a:xfrm>
            <a:off x="387351" y="6318250"/>
            <a:ext cx="6632922" cy="413639"/>
          </a:xfrm>
          <a:prstGeom prst="rect">
            <a:avLst/>
          </a:prstGeom>
          <a:noFill/>
          <a:ln w="9525">
            <a:noFill/>
            <a:miter lim="800000"/>
          </a:ln>
        </p:spPr>
        <p:txBody>
          <a:bodyPr wrap="square" lIns="0" tIns="0" rIns="0" bIns="0">
            <a:spAutoFit/>
          </a:bodyPr>
          <a:lstStyle/>
          <a:p>
            <a:pPr eaLnBrk="1" hangingPunct="1">
              <a:lnSpc>
                <a:spcPct val="120000"/>
              </a:lnSpc>
              <a:buClr>
                <a:schemeClr val="hlink"/>
              </a:buClr>
              <a:buSzPct val="85000"/>
              <a:defRPr/>
            </a:pPr>
            <a:r>
              <a:rPr lang="de-DE" sz="2400" kern="0" dirty="0">
                <a:solidFill>
                  <a:srgbClr val="E10E48"/>
                </a:solidFill>
                <a:latin typeface="+mn-lt"/>
              </a:rPr>
              <a:t>Eugenio Melo &amp; Qingdong Zhu</a:t>
            </a:r>
            <a:endParaRPr lang="de-DE" sz="2400" kern="0" dirty="0">
              <a:solidFill>
                <a:srgbClr val="E10E48"/>
              </a:solidFill>
              <a:latin typeface="+mn-lt"/>
            </a:endParaRPr>
          </a:p>
        </p:txBody>
      </p:sp>
      <mc:AlternateContent xmlns:mc="http://schemas.openxmlformats.org/markup-compatibility/2006" xmlns:p14="http://schemas.microsoft.com/office/powerpoint/2010/main">
        <mc:Choice Requires="p14">
          <p:contentPart r:id="rId2" p14:bwMode="auto">
            <p14:nvContentPartPr>
              <p14:cNvPr id="3" name="Ink 2"/>
              <p14:cNvContentPartPr/>
              <p14:nvPr/>
            </p14:nvContentPartPr>
            <p14:xfrm>
              <a:off x="5725483" y="3956709"/>
              <a:ext cx="360" cy="360"/>
            </p14:xfrm>
          </p:contentPart>
        </mc:Choice>
        <mc:Fallback xmlns="">
          <p:pic>
            <p:nvPicPr>
              <p:cNvPr id="3" name="Ink 2"/>
            </p:nvPicPr>
            <p:blipFill>
              <a:blip r:embed="rId3"/>
            </p:blipFill>
            <p:spPr>
              <a:xfrm>
                <a:off x="5725483" y="3956709"/>
                <a:ext cx="360" cy="360"/>
              </a:xfrm>
              <a:prstGeom prst="rect"/>
            </p:spPr>
          </p:pic>
        </mc:Fallback>
      </mc:AlternateContent>
    </p:spTree>
  </p:cSld>
  <p:clrMapOvr>
    <a:masterClrMapping/>
  </p:clrMapOvr>
  <p:transition advTm="4656"/>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87350" y="379737"/>
            <a:ext cx="6984776" cy="430887"/>
          </a:xfrm>
        </p:spPr>
        <p:txBody>
          <a:bodyPr wrap="square">
            <a:spAutoFit/>
          </a:bodyPr>
          <a:lstStyle/>
          <a:p>
            <a:pPr eaLnBrk="1" hangingPunct="1">
              <a:lnSpc>
                <a:spcPct val="100000"/>
              </a:lnSpc>
            </a:pPr>
            <a:r>
              <a:rPr lang="en-US" dirty="0"/>
              <a:t>Simulating Population Reproduction</a:t>
            </a:r>
            <a:endParaRPr lang="de-DE" altLang="de-DE" sz="4000" dirty="0">
              <a:solidFill>
                <a:schemeClr val="tx1"/>
              </a:solidFill>
            </a:endParaRPr>
          </a:p>
        </p:txBody>
      </p:sp>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3521" y="1581465"/>
            <a:ext cx="8116957" cy="4943879"/>
          </a:xfrm>
          <a:prstGeom prst="rect">
            <a:avLst/>
          </a:prstGeom>
        </p:spPr>
      </p:pic>
      <p:sp>
        <p:nvSpPr>
          <p:cNvPr id="4" name="Rectangle 3"/>
          <p:cNvSpPr txBox="1">
            <a:spLocks noChangeArrowheads="1"/>
          </p:cNvSpPr>
          <p:nvPr/>
        </p:nvSpPr>
        <p:spPr bwMode="auto">
          <a:xfrm>
            <a:off x="387350" y="1124744"/>
            <a:ext cx="8145463" cy="923330"/>
          </a:xfrm>
          <a:prstGeom prst="rect">
            <a:avLst/>
          </a:prstGeom>
          <a:noFill/>
          <a:ln w="9525">
            <a:noFill/>
            <a:miter lim="800000"/>
          </a:ln>
        </p:spPr>
        <p:txBody>
          <a:bodyPr wrap="square" lIns="0" tIns="0" rIns="0" bIns="0">
            <a:spAutoFit/>
          </a:bodyPr>
          <a:lstStyle/>
          <a:p>
            <a:r>
              <a:rPr lang="en-US" sz="2000" dirty="0">
                <a:solidFill>
                  <a:srgbClr val="0070C0"/>
                </a:solidFill>
              </a:rPr>
              <a:t>	Wildtype</a:t>
            </a:r>
            <a:endParaRPr lang="en-US" sz="2000" dirty="0">
              <a:solidFill>
                <a:srgbClr val="0070C0"/>
              </a:solidFill>
            </a:endParaRPr>
          </a:p>
          <a:p>
            <a:r>
              <a:rPr lang="en-US" sz="2000" dirty="0">
                <a:solidFill>
                  <a:srgbClr val="0070C0"/>
                </a:solidFill>
              </a:rPr>
              <a:t> </a:t>
            </a:r>
            <a:r>
              <a:rPr lang="en-US" sz="2000" dirty="0">
                <a:solidFill>
                  <a:srgbClr val="FF0000"/>
                </a:solidFill>
              </a:rPr>
              <a:t>	Mutant</a:t>
            </a:r>
            <a:endParaRPr lang="en-US" sz="2000" dirty="0">
              <a:solidFill>
                <a:srgbClr val="FF0000"/>
              </a:solidFill>
            </a:endParaRPr>
          </a:p>
          <a:p>
            <a:r>
              <a:rPr lang="en-US" sz="2000" dirty="0"/>
              <a:t>	Total population size</a:t>
            </a:r>
            <a:endParaRPr lang="en-US" sz="2000" dirty="0"/>
          </a:p>
        </p:txBody>
      </p:sp>
      <p:cxnSp>
        <p:nvCxnSpPr>
          <p:cNvPr id="7" name="Straight Connector 6"/>
          <p:cNvCxnSpPr/>
          <p:nvPr/>
        </p:nvCxnSpPr>
        <p:spPr bwMode="auto">
          <a:xfrm flipV="1">
            <a:off x="755576" y="1196752"/>
            <a:ext cx="432048" cy="144016"/>
          </a:xfrm>
          <a:prstGeom prst="line">
            <a:avLst/>
          </a:prstGeom>
          <a:ln>
            <a:solidFill>
              <a:srgbClr val="0070C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bwMode="auto">
          <a:xfrm flipV="1">
            <a:off x="755576" y="1510872"/>
            <a:ext cx="432048" cy="144016"/>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bwMode="auto">
          <a:xfrm flipV="1">
            <a:off x="726368" y="1823533"/>
            <a:ext cx="432048" cy="144016"/>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cSld>
  <p:clrMapOvr>
    <a:masterClrMapping/>
  </p:clrMapOvr>
  <p:transition advTm="4656"/>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87350" y="379737"/>
            <a:ext cx="6984776" cy="430887"/>
          </a:xfrm>
        </p:spPr>
        <p:txBody>
          <a:bodyPr wrap="square">
            <a:spAutoFit/>
          </a:bodyPr>
          <a:lstStyle/>
          <a:p>
            <a:pPr algn="ctr" eaLnBrk="1" hangingPunct="1">
              <a:lnSpc>
                <a:spcPct val="100000"/>
              </a:lnSpc>
            </a:pPr>
            <a:r>
              <a:rPr lang="en-US" dirty="0"/>
              <a:t>Mutation rate = 0.001</a:t>
            </a:r>
            <a:endParaRPr lang="de-DE" altLang="de-DE" sz="4000" dirty="0">
              <a:solidFill>
                <a:schemeClr val="tx1"/>
              </a:solidFill>
            </a:endParaRPr>
          </a:p>
        </p:txBody>
      </p:sp>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pic>
        <p:nvPicPr>
          <p:cNvPr id="9" name="图片 8"/>
          <p:cNvPicPr>
            <a:picLocks noChangeAspect="1"/>
          </p:cNvPicPr>
          <p:nvPr/>
        </p:nvPicPr>
        <p:blipFill>
          <a:blip r:embed="rId1"/>
          <a:stretch>
            <a:fillRect/>
          </a:stretch>
        </p:blipFill>
        <p:spPr>
          <a:xfrm>
            <a:off x="1043940" y="2361565"/>
            <a:ext cx="6461760" cy="3672840"/>
          </a:xfrm>
          <a:prstGeom prst="rect">
            <a:avLst/>
          </a:prstGeom>
        </p:spPr>
      </p:pic>
      <p:pic>
        <p:nvPicPr>
          <p:cNvPr id="12" name="图片 11"/>
          <p:cNvPicPr>
            <a:picLocks noChangeAspect="1"/>
          </p:cNvPicPr>
          <p:nvPr/>
        </p:nvPicPr>
        <p:blipFill>
          <a:blip r:embed="rId2"/>
          <a:stretch>
            <a:fillRect/>
          </a:stretch>
        </p:blipFill>
        <p:spPr>
          <a:xfrm>
            <a:off x="539750" y="908685"/>
            <a:ext cx="4664710" cy="1455420"/>
          </a:xfrm>
          <a:prstGeom prst="rect">
            <a:avLst/>
          </a:prstGeom>
        </p:spPr>
      </p:pic>
    </p:spTree>
  </p:cSld>
  <p:clrMapOvr>
    <a:masterClrMapping/>
  </p:clrMapOvr>
  <p:transition advTm="4656"/>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1414" y="1710853"/>
            <a:ext cx="8334677" cy="5147147"/>
          </a:xfrm>
          <a:prstGeom prst="rect">
            <a:avLst/>
          </a:prstGeom>
        </p:spPr>
      </p:pic>
      <p:sp>
        <p:nvSpPr>
          <p:cNvPr id="10242" name="Rectangle 2"/>
          <p:cNvSpPr>
            <a:spLocks noGrp="1" noChangeArrowheads="1"/>
          </p:cNvSpPr>
          <p:nvPr>
            <p:ph type="ctrTitle"/>
          </p:nvPr>
        </p:nvSpPr>
        <p:spPr>
          <a:xfrm>
            <a:off x="387350" y="379737"/>
            <a:ext cx="6984776" cy="430887"/>
          </a:xfrm>
        </p:spPr>
        <p:txBody>
          <a:bodyPr wrap="square">
            <a:spAutoFit/>
          </a:bodyPr>
          <a:lstStyle/>
          <a:p>
            <a:pPr algn="ctr" eaLnBrk="1" hangingPunct="1">
              <a:lnSpc>
                <a:spcPct val="100000"/>
              </a:lnSpc>
            </a:pPr>
            <a:r>
              <a:rPr lang="en-US" dirty="0"/>
              <a:t>Who dominate this process?</a:t>
            </a:r>
            <a:endParaRPr lang="de-DE" altLang="de-DE" sz="4000" dirty="0">
              <a:solidFill>
                <a:schemeClr val="tx1"/>
              </a:solidFill>
            </a:endParaRPr>
          </a:p>
        </p:txBody>
      </p:sp>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sp>
        <p:nvSpPr>
          <p:cNvPr id="4" name="Rectangle 3"/>
          <p:cNvSpPr txBox="1">
            <a:spLocks noChangeArrowheads="1"/>
          </p:cNvSpPr>
          <p:nvPr/>
        </p:nvSpPr>
        <p:spPr bwMode="auto">
          <a:xfrm>
            <a:off x="387350" y="1124744"/>
            <a:ext cx="8145463" cy="923330"/>
          </a:xfrm>
          <a:prstGeom prst="rect">
            <a:avLst/>
          </a:prstGeom>
          <a:noFill/>
          <a:ln w="9525">
            <a:noFill/>
            <a:miter lim="800000"/>
          </a:ln>
        </p:spPr>
        <p:txBody>
          <a:bodyPr wrap="square" lIns="0" tIns="0" rIns="0" bIns="0">
            <a:spAutoFit/>
          </a:bodyPr>
          <a:lstStyle/>
          <a:p>
            <a:r>
              <a:rPr lang="en-US" sz="2000" dirty="0">
                <a:solidFill>
                  <a:srgbClr val="0070C0"/>
                </a:solidFill>
              </a:rPr>
              <a:t>	Decay rate = 0.1</a:t>
            </a:r>
            <a:endParaRPr lang="en-US" sz="2000" dirty="0">
              <a:solidFill>
                <a:srgbClr val="0070C0"/>
              </a:solidFill>
            </a:endParaRPr>
          </a:p>
          <a:p>
            <a:r>
              <a:rPr lang="en-US" sz="2000" dirty="0">
                <a:solidFill>
                  <a:srgbClr val="FF0000"/>
                </a:solidFill>
              </a:rPr>
              <a:t> 	Decay rate = 0.15</a:t>
            </a:r>
            <a:endParaRPr lang="en-US" sz="2000" dirty="0">
              <a:solidFill>
                <a:srgbClr val="FF0000"/>
              </a:solidFill>
            </a:endParaRPr>
          </a:p>
          <a:p>
            <a:r>
              <a:rPr lang="en-US" sz="2000" dirty="0">
                <a:solidFill>
                  <a:srgbClr val="7030A0"/>
                </a:solidFill>
              </a:rPr>
              <a:t>	Decay rate = 0.2</a:t>
            </a:r>
            <a:endParaRPr lang="en-US" sz="2000" dirty="0">
              <a:solidFill>
                <a:srgbClr val="7030A0"/>
              </a:solidFill>
            </a:endParaRPr>
          </a:p>
        </p:txBody>
      </p:sp>
      <p:cxnSp>
        <p:nvCxnSpPr>
          <p:cNvPr id="7" name="Straight Connector 6"/>
          <p:cNvCxnSpPr/>
          <p:nvPr/>
        </p:nvCxnSpPr>
        <p:spPr bwMode="auto">
          <a:xfrm flipV="1">
            <a:off x="755576" y="1196752"/>
            <a:ext cx="432048" cy="144016"/>
          </a:xfrm>
          <a:prstGeom prst="line">
            <a:avLst/>
          </a:prstGeom>
          <a:ln>
            <a:solidFill>
              <a:srgbClr val="0070C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bwMode="auto">
          <a:xfrm flipV="1">
            <a:off x="755576" y="1510872"/>
            <a:ext cx="432048" cy="144016"/>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bwMode="auto">
          <a:xfrm flipV="1">
            <a:off x="726368" y="1823533"/>
            <a:ext cx="432048" cy="144016"/>
          </a:xfrm>
          <a:prstGeom prst="line">
            <a:avLst/>
          </a:prstGeom>
          <a:ln>
            <a:solidFill>
              <a:srgbClr val="7030A0"/>
            </a:solidFill>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5" name="Group 4"/>
          <p:cNvGrpSpPr/>
          <p:nvPr/>
        </p:nvGrpSpPr>
        <p:grpSpPr>
          <a:xfrm>
            <a:off x="1547664" y="5764740"/>
            <a:ext cx="575201" cy="383708"/>
            <a:chOff x="1619673" y="5565572"/>
            <a:chExt cx="575201" cy="383708"/>
          </a:xfrm>
        </p:grpSpPr>
        <p:pic>
          <p:nvPicPr>
            <p:cNvPr id="6" name="Picture 5"/>
            <p:cNvPicPr>
              <a:picLocks noChangeAspect="1"/>
            </p:cNvPicPr>
            <p:nvPr/>
          </p:nvPicPr>
          <p:blipFill>
            <a:blip r:embed="rId2"/>
            <a:srcRect t="-77940" r="-29931" b="-13966"/>
            <a:stretch>
              <a:fillRect/>
            </a:stretch>
          </p:blipFill>
          <p:spPr>
            <a:xfrm rot="5400000">
              <a:off x="1583668" y="5625246"/>
              <a:ext cx="288033" cy="216024"/>
            </a:xfrm>
            <a:prstGeom prst="rect">
              <a:avLst/>
            </a:prstGeom>
          </p:spPr>
        </p:pic>
        <p:pic>
          <p:nvPicPr>
            <p:cNvPr id="8" name="Picture 7"/>
            <p:cNvPicPr>
              <a:picLocks noChangeAspect="1"/>
            </p:cNvPicPr>
            <p:nvPr/>
          </p:nvPicPr>
          <p:blipFill>
            <a:blip r:embed="rId3"/>
            <a:srcRect b="60021"/>
            <a:stretch>
              <a:fillRect/>
            </a:stretch>
          </p:blipFill>
          <p:spPr>
            <a:xfrm>
              <a:off x="1723526" y="5565572"/>
              <a:ext cx="471348" cy="383708"/>
            </a:xfrm>
            <a:prstGeom prst="rect">
              <a:avLst/>
            </a:prstGeom>
          </p:spPr>
        </p:pic>
      </p:grpSp>
    </p:spTree>
  </p:cSld>
  <p:clrMapOvr>
    <a:masterClrMapping/>
  </p:clrMapOvr>
  <p:transition advTm="4656"/>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87350" y="349594"/>
            <a:ext cx="6984776" cy="430887"/>
          </a:xfrm>
        </p:spPr>
        <p:txBody>
          <a:bodyPr wrap="square">
            <a:spAutoFit/>
          </a:bodyPr>
          <a:lstStyle/>
          <a:p>
            <a:pPr eaLnBrk="1" hangingPunct="1">
              <a:lnSpc>
                <a:spcPct val="100000"/>
              </a:lnSpc>
            </a:pPr>
            <a:r>
              <a:rPr lang="en-US" dirty="0"/>
              <a:t>Key Takeaways and Future Directions</a:t>
            </a:r>
            <a:endParaRPr lang="de-DE" altLang="de-DE" sz="4000" dirty="0">
              <a:solidFill>
                <a:schemeClr val="tx1"/>
              </a:solidFill>
            </a:endParaRPr>
          </a:p>
        </p:txBody>
      </p:sp>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sp>
        <p:nvSpPr>
          <p:cNvPr id="6" name="Rectangle 3"/>
          <p:cNvSpPr txBox="1">
            <a:spLocks noChangeArrowheads="1"/>
          </p:cNvSpPr>
          <p:nvPr/>
        </p:nvSpPr>
        <p:spPr bwMode="auto">
          <a:xfrm>
            <a:off x="386977" y="886320"/>
            <a:ext cx="8145463" cy="966675"/>
          </a:xfrm>
          <a:prstGeom prst="rect">
            <a:avLst/>
          </a:prstGeom>
          <a:noFill/>
          <a:ln w="9525">
            <a:noFill/>
            <a:miter lim="800000"/>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Migration: </a:t>
            </a:r>
            <a:r>
              <a:rPr lang="en-US" sz="1800" i="1" dirty="0"/>
              <a:t>Supports</a:t>
            </a:r>
            <a:r>
              <a:rPr lang="en-US" sz="1800" dirty="0"/>
              <a:t> stability by adding new individual</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Mutation: </a:t>
            </a:r>
            <a:r>
              <a:rPr lang="en-US" sz="1800" i="1" dirty="0"/>
              <a:t>Increases</a:t>
            </a:r>
            <a:r>
              <a:rPr lang="en-US" sz="1800" dirty="0"/>
              <a:t> resilience in polluted areas</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Combined Effect: </a:t>
            </a:r>
            <a:r>
              <a:rPr lang="en-US" sz="1800" i="1" dirty="0"/>
              <a:t>Helps “rescue” </a:t>
            </a:r>
            <a:r>
              <a:rPr lang="en-US" sz="1800" dirty="0"/>
              <a:t>populations under stress</a:t>
            </a:r>
            <a:endParaRPr lang="de-DE" sz="1800" dirty="0"/>
          </a:p>
        </p:txBody>
      </p:sp>
      <p:sp>
        <p:nvSpPr>
          <p:cNvPr id="3" name="Rectangle 2"/>
          <p:cNvSpPr txBox="1">
            <a:spLocks noChangeArrowheads="1"/>
          </p:cNvSpPr>
          <p:nvPr/>
        </p:nvSpPr>
        <p:spPr bwMode="auto">
          <a:xfrm>
            <a:off x="387350" y="2275972"/>
            <a:ext cx="6984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lgn="l" rtl="0" eaLnBrk="0" fontAlgn="base" hangingPunct="0">
              <a:lnSpc>
                <a:spcPct val="115000"/>
              </a:lnSpc>
              <a:spcBef>
                <a:spcPct val="0"/>
              </a:spcBef>
              <a:spcAft>
                <a:spcPct val="0"/>
              </a:spcAft>
              <a:defRPr sz="2800" b="1">
                <a:solidFill>
                  <a:srgbClr val="333333"/>
                </a:solidFill>
                <a:latin typeface="+mj-lt"/>
                <a:ea typeface="+mj-ea"/>
                <a:cs typeface="+mj-cs"/>
              </a:defRPr>
            </a:lvl1pPr>
            <a:lvl2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2pPr>
            <a:lvl3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3pPr>
            <a:lvl4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4pPr>
            <a:lvl5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5pPr>
            <a:lvl6pPr marL="457200" algn="l" rtl="0" fontAlgn="base">
              <a:lnSpc>
                <a:spcPct val="90000"/>
              </a:lnSpc>
              <a:spcBef>
                <a:spcPct val="0"/>
              </a:spcBef>
              <a:spcAft>
                <a:spcPct val="0"/>
              </a:spcAft>
              <a:defRPr sz="2800" b="1">
                <a:solidFill>
                  <a:srgbClr val="333333"/>
                </a:solidFill>
                <a:latin typeface="Calibri" panose="020F0502020204030204" pitchFamily="34" charset="0"/>
              </a:defRPr>
            </a:lvl6pPr>
            <a:lvl7pPr marL="914400" algn="l" rtl="0" fontAlgn="base">
              <a:lnSpc>
                <a:spcPct val="90000"/>
              </a:lnSpc>
              <a:spcBef>
                <a:spcPct val="0"/>
              </a:spcBef>
              <a:spcAft>
                <a:spcPct val="0"/>
              </a:spcAft>
              <a:defRPr sz="2800" b="1">
                <a:solidFill>
                  <a:srgbClr val="333333"/>
                </a:solidFill>
                <a:latin typeface="Calibri" panose="020F0502020204030204" pitchFamily="34" charset="0"/>
              </a:defRPr>
            </a:lvl7pPr>
            <a:lvl8pPr marL="1371600" algn="l" rtl="0" fontAlgn="base">
              <a:lnSpc>
                <a:spcPct val="90000"/>
              </a:lnSpc>
              <a:spcBef>
                <a:spcPct val="0"/>
              </a:spcBef>
              <a:spcAft>
                <a:spcPct val="0"/>
              </a:spcAft>
              <a:defRPr sz="2800" b="1">
                <a:solidFill>
                  <a:srgbClr val="333333"/>
                </a:solidFill>
                <a:latin typeface="Calibri" panose="020F0502020204030204" pitchFamily="34" charset="0"/>
              </a:defRPr>
            </a:lvl8pPr>
            <a:lvl9pPr marL="1828800" algn="l" rtl="0" fontAlgn="base">
              <a:lnSpc>
                <a:spcPct val="90000"/>
              </a:lnSpc>
              <a:spcBef>
                <a:spcPct val="0"/>
              </a:spcBef>
              <a:spcAft>
                <a:spcPct val="0"/>
              </a:spcAft>
              <a:defRPr sz="2800" b="1">
                <a:solidFill>
                  <a:srgbClr val="333333"/>
                </a:solidFill>
                <a:latin typeface="Calibri" panose="020F0502020204030204" pitchFamily="34" charset="0"/>
              </a:defRPr>
            </a:lvl9pPr>
          </a:lstStyle>
          <a:p>
            <a:pPr eaLnBrk="1" hangingPunct="1">
              <a:lnSpc>
                <a:spcPct val="100000"/>
              </a:lnSpc>
            </a:pPr>
            <a:r>
              <a:rPr lang="en-US" kern="0" dirty="0"/>
              <a:t>Conservation Implications</a:t>
            </a:r>
            <a:endParaRPr lang="de-DE" altLang="de-DE" sz="4000" kern="0" dirty="0">
              <a:solidFill>
                <a:schemeClr val="tx1"/>
              </a:solidFill>
            </a:endParaRPr>
          </a:p>
        </p:txBody>
      </p:sp>
      <p:sp>
        <p:nvSpPr>
          <p:cNvPr id="4" name="Rectangle 3"/>
          <p:cNvSpPr txBox="1">
            <a:spLocks noChangeArrowheads="1"/>
          </p:cNvSpPr>
          <p:nvPr/>
        </p:nvSpPr>
        <p:spPr bwMode="auto">
          <a:xfrm>
            <a:off x="387350" y="2814619"/>
            <a:ext cx="8145463" cy="634276"/>
          </a:xfrm>
          <a:prstGeom prst="rect">
            <a:avLst/>
          </a:prstGeom>
          <a:noFill/>
          <a:ln w="9525">
            <a:noFill/>
            <a:miter lim="800000"/>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Enhance connectivity for species survival</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Pollution reduction remains essential.</a:t>
            </a:r>
            <a:endParaRPr lang="de-DE" sz="1800" dirty="0"/>
          </a:p>
        </p:txBody>
      </p:sp>
      <p:sp>
        <p:nvSpPr>
          <p:cNvPr id="8" name="Rectangle 2"/>
          <p:cNvSpPr txBox="1">
            <a:spLocks noChangeArrowheads="1"/>
          </p:cNvSpPr>
          <p:nvPr/>
        </p:nvSpPr>
        <p:spPr bwMode="auto">
          <a:xfrm>
            <a:off x="386977" y="3873793"/>
            <a:ext cx="6984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lgn="l" rtl="0" eaLnBrk="0" fontAlgn="base" hangingPunct="0">
              <a:lnSpc>
                <a:spcPct val="115000"/>
              </a:lnSpc>
              <a:spcBef>
                <a:spcPct val="0"/>
              </a:spcBef>
              <a:spcAft>
                <a:spcPct val="0"/>
              </a:spcAft>
              <a:defRPr sz="2800" b="1">
                <a:solidFill>
                  <a:srgbClr val="333333"/>
                </a:solidFill>
                <a:latin typeface="+mj-lt"/>
                <a:ea typeface="+mj-ea"/>
                <a:cs typeface="+mj-cs"/>
              </a:defRPr>
            </a:lvl1pPr>
            <a:lvl2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2pPr>
            <a:lvl3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3pPr>
            <a:lvl4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4pPr>
            <a:lvl5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5pPr>
            <a:lvl6pPr marL="457200" algn="l" rtl="0" fontAlgn="base">
              <a:lnSpc>
                <a:spcPct val="90000"/>
              </a:lnSpc>
              <a:spcBef>
                <a:spcPct val="0"/>
              </a:spcBef>
              <a:spcAft>
                <a:spcPct val="0"/>
              </a:spcAft>
              <a:defRPr sz="2800" b="1">
                <a:solidFill>
                  <a:srgbClr val="333333"/>
                </a:solidFill>
                <a:latin typeface="Calibri" panose="020F0502020204030204" pitchFamily="34" charset="0"/>
              </a:defRPr>
            </a:lvl6pPr>
            <a:lvl7pPr marL="914400" algn="l" rtl="0" fontAlgn="base">
              <a:lnSpc>
                <a:spcPct val="90000"/>
              </a:lnSpc>
              <a:spcBef>
                <a:spcPct val="0"/>
              </a:spcBef>
              <a:spcAft>
                <a:spcPct val="0"/>
              </a:spcAft>
              <a:defRPr sz="2800" b="1">
                <a:solidFill>
                  <a:srgbClr val="333333"/>
                </a:solidFill>
                <a:latin typeface="Calibri" panose="020F0502020204030204" pitchFamily="34" charset="0"/>
              </a:defRPr>
            </a:lvl7pPr>
            <a:lvl8pPr marL="1371600" algn="l" rtl="0" fontAlgn="base">
              <a:lnSpc>
                <a:spcPct val="90000"/>
              </a:lnSpc>
              <a:spcBef>
                <a:spcPct val="0"/>
              </a:spcBef>
              <a:spcAft>
                <a:spcPct val="0"/>
              </a:spcAft>
              <a:defRPr sz="2800" b="1">
                <a:solidFill>
                  <a:srgbClr val="333333"/>
                </a:solidFill>
                <a:latin typeface="Calibri" panose="020F0502020204030204" pitchFamily="34" charset="0"/>
              </a:defRPr>
            </a:lvl8pPr>
            <a:lvl9pPr marL="1828800" algn="l" rtl="0" fontAlgn="base">
              <a:lnSpc>
                <a:spcPct val="90000"/>
              </a:lnSpc>
              <a:spcBef>
                <a:spcPct val="0"/>
              </a:spcBef>
              <a:spcAft>
                <a:spcPct val="0"/>
              </a:spcAft>
              <a:defRPr sz="2800" b="1">
                <a:solidFill>
                  <a:srgbClr val="333333"/>
                </a:solidFill>
                <a:latin typeface="Calibri" panose="020F0502020204030204" pitchFamily="34" charset="0"/>
              </a:defRPr>
            </a:lvl9pPr>
          </a:lstStyle>
          <a:p>
            <a:pPr eaLnBrk="1" hangingPunct="1">
              <a:lnSpc>
                <a:spcPct val="100000"/>
              </a:lnSpc>
            </a:pPr>
            <a:r>
              <a:rPr lang="en-US" dirty="0"/>
              <a:t>Future Research</a:t>
            </a:r>
            <a:endParaRPr lang="de-DE" altLang="de-DE" sz="4000" kern="0" dirty="0">
              <a:solidFill>
                <a:schemeClr val="tx1"/>
              </a:solidFill>
            </a:endParaRPr>
          </a:p>
        </p:txBody>
      </p:sp>
      <p:sp>
        <p:nvSpPr>
          <p:cNvPr id="9" name="Rectangle 3"/>
          <p:cNvSpPr txBox="1">
            <a:spLocks noChangeArrowheads="1"/>
          </p:cNvSpPr>
          <p:nvPr/>
        </p:nvSpPr>
        <p:spPr bwMode="auto">
          <a:xfrm>
            <a:off x="386977" y="4304680"/>
            <a:ext cx="8145463" cy="634276"/>
          </a:xfrm>
          <a:prstGeom prst="rect">
            <a:avLst/>
          </a:prstGeom>
          <a:noFill/>
          <a:ln w="9525">
            <a:noFill/>
            <a:miter lim="800000"/>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Explore other environmental factors</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Apply this model to other ecosystems</a:t>
            </a:r>
            <a:endParaRPr lang="de-DE" sz="1800" dirty="0"/>
          </a:p>
        </p:txBody>
      </p:sp>
    </p:spTree>
  </p:cSld>
  <p:clrMapOvr>
    <a:masterClrMapping/>
  </p:clrMapOvr>
  <p:transition advTm="4656"/>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467544" y="595180"/>
            <a:ext cx="6984776" cy="430887"/>
          </a:xfrm>
        </p:spPr>
        <p:txBody>
          <a:bodyPr wrap="square">
            <a:spAutoFit/>
          </a:bodyPr>
          <a:lstStyle/>
          <a:p>
            <a:pPr algn="ctr" eaLnBrk="1" hangingPunct="1">
              <a:lnSpc>
                <a:spcPct val="100000"/>
              </a:lnSpc>
            </a:pPr>
            <a:r>
              <a:rPr lang="en-US" dirty="0"/>
              <a:t>Questions?</a:t>
            </a:r>
            <a:endParaRPr lang="de-DE" altLang="de-DE" sz="4000" dirty="0">
              <a:solidFill>
                <a:schemeClr val="tx1"/>
              </a:solidFill>
            </a:endParaRPr>
          </a:p>
        </p:txBody>
      </p:sp>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pic>
        <p:nvPicPr>
          <p:cNvPr id="5" name="Picture 4" descr="A river between two different types of land&#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6013" y="1700808"/>
            <a:ext cx="7688136" cy="4393220"/>
          </a:xfrm>
          <a:prstGeom prst="rect">
            <a:avLst/>
          </a:prstGeom>
        </p:spPr>
      </p:pic>
    </p:spTree>
  </p:cSld>
  <p:clrMapOvr>
    <a:masterClrMapping/>
  </p:clrMapOvr>
  <p:transition advTm="4656"/>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87350" y="379737"/>
            <a:ext cx="6984776" cy="861774"/>
          </a:xfrm>
        </p:spPr>
        <p:txBody>
          <a:bodyPr wrap="square">
            <a:spAutoFit/>
          </a:bodyPr>
          <a:lstStyle/>
          <a:p>
            <a:pPr eaLnBrk="1" hangingPunct="1">
              <a:lnSpc>
                <a:spcPct val="100000"/>
              </a:lnSpc>
            </a:pPr>
            <a:r>
              <a:rPr lang="en-US" dirty="0"/>
              <a:t>From Recipe to Results: Understanding Our Approach</a:t>
            </a:r>
            <a:endParaRPr lang="de-DE" altLang="de-DE" sz="4000" dirty="0">
              <a:solidFill>
                <a:schemeClr val="tx1"/>
              </a:solidFill>
            </a:endParaRPr>
          </a:p>
        </p:txBody>
      </p:sp>
      <p:sp>
        <p:nvSpPr>
          <p:cNvPr id="4" name="Rectangle 3"/>
          <p:cNvSpPr txBox="1">
            <a:spLocks noChangeArrowheads="1"/>
          </p:cNvSpPr>
          <p:nvPr/>
        </p:nvSpPr>
        <p:spPr bwMode="auto">
          <a:xfrm>
            <a:off x="382414" y="1438975"/>
            <a:ext cx="8145463" cy="966675"/>
          </a:xfrm>
          <a:prstGeom prst="rect">
            <a:avLst/>
          </a:prstGeom>
          <a:noFill/>
          <a:ln w="9525">
            <a:noFill/>
            <a:miter lim="800000"/>
          </a:ln>
        </p:spPr>
        <p:txBody>
          <a:bodyPr wrap="square" lIns="0" tIns="0" rIns="0" bIns="0">
            <a:spAutoFit/>
          </a:bodyPr>
          <a:lstStyle/>
          <a:p>
            <a:pPr eaLnBrk="1" hangingPunct="1">
              <a:lnSpc>
                <a:spcPct val="120000"/>
              </a:lnSpc>
              <a:buClr>
                <a:schemeClr val="hlink"/>
              </a:buClr>
              <a:buSzPct val="85000"/>
              <a:defRPr/>
            </a:pPr>
            <a:r>
              <a:rPr lang="en-US" sz="1800" dirty="0"/>
              <a:t>Objective of this presentation:</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To demonstrate the full value of our project beyond the results</a:t>
            </a:r>
            <a:endParaRPr lang="en-US" sz="1800" dirty="0">
              <a:cs typeface="Arial" panose="020B0604020202020204" pitchFamily="34" charset="0"/>
            </a:endParaRP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Breaking down our process and components to show how the model works.</a:t>
            </a:r>
            <a:endParaRPr lang="de-DE" sz="1800" dirty="0">
              <a:cs typeface="Arial" panose="020B0604020202020204" pitchFamily="34" charset="0"/>
            </a:endParaRPr>
          </a:p>
        </p:txBody>
      </p:sp>
      <p:sp>
        <p:nvSpPr>
          <p:cNvPr id="8"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pic>
        <p:nvPicPr>
          <p:cNvPr id="19" name="Picture 18" descr="A blue circle with a white letter r&#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75113" y="2450884"/>
            <a:ext cx="1560064" cy="1560064"/>
          </a:xfrm>
          <a:prstGeom prst="rect">
            <a:avLst/>
          </a:prstGeom>
        </p:spPr>
      </p:pic>
    </p:spTree>
  </p:cSld>
  <p:clrMapOvr>
    <a:masterClrMapping/>
  </p:clrMapOvr>
  <p:transition advTm="4656"/>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87350" y="379737"/>
            <a:ext cx="6984776" cy="861774"/>
          </a:xfrm>
        </p:spPr>
        <p:txBody>
          <a:bodyPr wrap="square">
            <a:spAutoFit/>
          </a:bodyPr>
          <a:lstStyle/>
          <a:p>
            <a:pPr eaLnBrk="1" hangingPunct="1">
              <a:lnSpc>
                <a:spcPct val="100000"/>
              </a:lnSpc>
            </a:pPr>
            <a:r>
              <a:rPr lang="en-US" dirty="0"/>
              <a:t>From Recipe to Results: Understanding Our Approach</a:t>
            </a:r>
            <a:endParaRPr lang="de-DE" altLang="de-DE" sz="4000" dirty="0">
              <a:solidFill>
                <a:schemeClr val="tx1"/>
              </a:solidFill>
            </a:endParaRPr>
          </a:p>
        </p:txBody>
      </p:sp>
      <p:sp>
        <p:nvSpPr>
          <p:cNvPr id="4" name="Rectangle 3"/>
          <p:cNvSpPr txBox="1">
            <a:spLocks noChangeArrowheads="1"/>
          </p:cNvSpPr>
          <p:nvPr/>
        </p:nvSpPr>
        <p:spPr bwMode="auto">
          <a:xfrm>
            <a:off x="382414" y="1438975"/>
            <a:ext cx="8145463" cy="966675"/>
          </a:xfrm>
          <a:prstGeom prst="rect">
            <a:avLst/>
          </a:prstGeom>
          <a:noFill/>
          <a:ln w="9525">
            <a:noFill/>
            <a:miter lim="800000"/>
          </a:ln>
        </p:spPr>
        <p:txBody>
          <a:bodyPr wrap="square" lIns="0" tIns="0" rIns="0" bIns="0">
            <a:spAutoFit/>
          </a:bodyPr>
          <a:lstStyle/>
          <a:p>
            <a:pPr eaLnBrk="1" hangingPunct="1">
              <a:lnSpc>
                <a:spcPct val="120000"/>
              </a:lnSpc>
              <a:buClr>
                <a:schemeClr val="hlink"/>
              </a:buClr>
              <a:buSzPct val="85000"/>
              <a:defRPr/>
            </a:pPr>
            <a:r>
              <a:rPr lang="en-US" sz="1800" dirty="0"/>
              <a:t>Objective of this presentation:</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To demonstrate the full value of our project beyond the results</a:t>
            </a:r>
            <a:endParaRPr lang="en-US" sz="1800" dirty="0">
              <a:cs typeface="Arial" panose="020B0604020202020204" pitchFamily="34" charset="0"/>
            </a:endParaRP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Breaking down our process and components to show how the model works.</a:t>
            </a:r>
            <a:endParaRPr lang="de-DE" sz="1800" dirty="0">
              <a:cs typeface="Arial" panose="020B0604020202020204" pitchFamily="34" charset="0"/>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1968" y="2492896"/>
            <a:ext cx="1560064" cy="15600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spTree>
  </p:cSld>
  <p:clrMapOvr>
    <a:masterClrMapping/>
  </p:clrMapOvr>
  <p:transition advTm="4656"/>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87350" y="379737"/>
            <a:ext cx="6984776" cy="861774"/>
          </a:xfrm>
        </p:spPr>
        <p:txBody>
          <a:bodyPr wrap="square">
            <a:spAutoFit/>
          </a:bodyPr>
          <a:lstStyle/>
          <a:p>
            <a:pPr eaLnBrk="1" hangingPunct="1">
              <a:lnSpc>
                <a:spcPct val="100000"/>
              </a:lnSpc>
            </a:pPr>
            <a:r>
              <a:rPr lang="en-US" dirty="0"/>
              <a:t>From Recipe to Results: Understanding Our Approach</a:t>
            </a:r>
            <a:endParaRPr lang="de-DE" altLang="de-DE" sz="4000" dirty="0">
              <a:solidFill>
                <a:schemeClr val="tx1"/>
              </a:solidFill>
            </a:endParaRPr>
          </a:p>
        </p:txBody>
      </p:sp>
      <p:sp>
        <p:nvSpPr>
          <p:cNvPr id="4" name="Rectangle 3"/>
          <p:cNvSpPr txBox="1">
            <a:spLocks noChangeArrowheads="1"/>
          </p:cNvSpPr>
          <p:nvPr/>
        </p:nvSpPr>
        <p:spPr bwMode="auto">
          <a:xfrm>
            <a:off x="382414" y="1438975"/>
            <a:ext cx="8145463" cy="966675"/>
          </a:xfrm>
          <a:prstGeom prst="rect">
            <a:avLst/>
          </a:prstGeom>
          <a:noFill/>
          <a:ln w="9525">
            <a:noFill/>
            <a:miter lim="800000"/>
          </a:ln>
        </p:spPr>
        <p:txBody>
          <a:bodyPr wrap="square" lIns="0" tIns="0" rIns="0" bIns="0">
            <a:spAutoFit/>
          </a:bodyPr>
          <a:lstStyle/>
          <a:p>
            <a:pPr eaLnBrk="1" hangingPunct="1">
              <a:lnSpc>
                <a:spcPct val="120000"/>
              </a:lnSpc>
              <a:buClr>
                <a:schemeClr val="hlink"/>
              </a:buClr>
              <a:buSzPct val="85000"/>
              <a:defRPr/>
            </a:pPr>
            <a:r>
              <a:rPr lang="en-US" sz="1800" dirty="0"/>
              <a:t>Objective of this presentation:</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To demonstrate the full value of our project beyond the results</a:t>
            </a:r>
            <a:endParaRPr lang="en-US" sz="1800" dirty="0">
              <a:cs typeface="Arial" panose="020B0604020202020204" pitchFamily="34" charset="0"/>
            </a:endParaRP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Breaking down our process and components to show how the model works.</a:t>
            </a:r>
            <a:endParaRPr lang="de-DE" sz="1800" dirty="0">
              <a:cs typeface="Arial" panose="020B0604020202020204" pitchFamily="34" charset="0"/>
            </a:endParaRPr>
          </a:p>
        </p:txBody>
      </p:sp>
      <p:pic>
        <p:nvPicPr>
          <p:cNvPr id="16" name="Picture 15" descr="A white board with text and images&#10;&#10;Description automatically generated"/>
          <p:cNvPicPr>
            <a:picLocks noChangeAspect="1"/>
          </p:cNvPicPr>
          <p:nvPr/>
        </p:nvPicPr>
        <p:blipFill>
          <a:blip r:embed="rId1">
            <a:extLst>
              <a:ext uri="{28A0092B-C50C-407E-A947-70E740481C1C}">
                <a14:useLocalDpi xmlns:a14="http://schemas.microsoft.com/office/drawing/2010/main" val="0"/>
              </a:ext>
            </a:extLst>
          </a:blip>
          <a:srcRect t="8269" b="51767"/>
          <a:stretch>
            <a:fillRect/>
          </a:stretch>
        </p:blipFill>
        <p:spPr>
          <a:xfrm>
            <a:off x="0" y="4201485"/>
            <a:ext cx="9144000" cy="2088232"/>
          </a:xfrm>
          <a:prstGeom prst="rect">
            <a:avLst/>
          </a:prstGeom>
        </p:spPr>
      </p:pic>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5113" y="2526916"/>
            <a:ext cx="1560064" cy="15600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spTree>
  </p:cSld>
  <p:clrMapOvr>
    <a:masterClrMapping/>
  </p:clrMapOvr>
  <p:transition advTm="4656"/>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467544" y="692696"/>
            <a:ext cx="6984776" cy="430887"/>
          </a:xfrm>
        </p:spPr>
        <p:txBody>
          <a:bodyPr wrap="square">
            <a:spAutoFit/>
          </a:bodyPr>
          <a:lstStyle/>
          <a:p>
            <a:pPr eaLnBrk="1" hangingPunct="1">
              <a:lnSpc>
                <a:spcPct val="100000"/>
              </a:lnSpc>
            </a:pPr>
            <a:r>
              <a:rPr lang="en-US" dirty="0"/>
              <a:t>Our Biological Question</a:t>
            </a:r>
            <a:endParaRPr lang="de-DE" altLang="de-DE" sz="4000" dirty="0">
              <a:solidFill>
                <a:schemeClr val="tx1"/>
              </a:solidFill>
            </a:endParaRPr>
          </a:p>
        </p:txBody>
      </p:sp>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sp>
        <p:nvSpPr>
          <p:cNvPr id="3" name="Rectangle 3"/>
          <p:cNvSpPr txBox="1">
            <a:spLocks noChangeArrowheads="1"/>
          </p:cNvSpPr>
          <p:nvPr/>
        </p:nvSpPr>
        <p:spPr bwMode="auto">
          <a:xfrm>
            <a:off x="467544" y="1417957"/>
            <a:ext cx="8424936" cy="640816"/>
          </a:xfrm>
          <a:prstGeom prst="rect">
            <a:avLst/>
          </a:prstGeom>
          <a:noFill/>
          <a:ln w="9525">
            <a:noFill/>
            <a:miter lim="800000"/>
          </a:ln>
        </p:spPr>
        <p:txBody>
          <a:bodyPr wrap="square" lIns="0" tIns="0" rIns="0" bIns="0">
            <a:spAutoFit/>
          </a:bodyPr>
          <a:lstStyle/>
          <a:p>
            <a:pPr eaLnBrk="1" hangingPunct="1">
              <a:lnSpc>
                <a:spcPct val="120000"/>
              </a:lnSpc>
              <a:buClr>
                <a:schemeClr val="hlink"/>
              </a:buClr>
              <a:buSzPct val="85000"/>
              <a:defRPr/>
            </a:pPr>
            <a:r>
              <a:rPr lang="en-US" sz="1800" dirty="0"/>
              <a:t>Can </a:t>
            </a:r>
            <a:r>
              <a:rPr lang="en-US" sz="1800" b="1" dirty="0"/>
              <a:t>migration</a:t>
            </a:r>
            <a:r>
              <a:rPr lang="en-US" sz="1800" dirty="0"/>
              <a:t> and </a:t>
            </a:r>
            <a:r>
              <a:rPr lang="en-US" sz="1800" b="1" dirty="0"/>
              <a:t>mutation</a:t>
            </a:r>
            <a:r>
              <a:rPr lang="en-US" sz="1800" dirty="0"/>
              <a:t> enable a population to survive and adapt in a polluted environment, despite environmental pressures?</a:t>
            </a:r>
            <a:endParaRPr lang="de-DE" sz="3200" kern="0" dirty="0">
              <a:solidFill>
                <a:srgbClr val="E10E48"/>
              </a:solidFill>
              <a:latin typeface="+mn-lt"/>
            </a:endParaRPr>
          </a:p>
        </p:txBody>
      </p:sp>
      <p:sp>
        <p:nvSpPr>
          <p:cNvPr id="12" name="Rectangle 3"/>
          <p:cNvSpPr txBox="1">
            <a:spLocks noChangeArrowheads="1"/>
          </p:cNvSpPr>
          <p:nvPr/>
        </p:nvSpPr>
        <p:spPr bwMode="auto">
          <a:xfrm>
            <a:off x="499268" y="2204864"/>
            <a:ext cx="8145463" cy="966675"/>
          </a:xfrm>
          <a:prstGeom prst="rect">
            <a:avLst/>
          </a:prstGeom>
          <a:noFill/>
          <a:ln w="9525">
            <a:noFill/>
            <a:miter lim="800000"/>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How does </a:t>
            </a:r>
            <a:r>
              <a:rPr lang="en-US" sz="1800" b="1" dirty="0">
                <a:cs typeface="Arial" panose="020B0604020202020204" pitchFamily="34" charset="0"/>
              </a:rPr>
              <a:t>migration</a:t>
            </a:r>
            <a:r>
              <a:rPr lang="en-US" sz="1800" dirty="0">
                <a:cs typeface="Arial" panose="020B0604020202020204" pitchFamily="34" charset="0"/>
              </a:rPr>
              <a:t> influence population stability in a polluted ecosystem?</a:t>
            </a:r>
            <a:endParaRPr lang="en-US" sz="1800" dirty="0">
              <a:cs typeface="Arial" panose="020B0604020202020204" pitchFamily="34" charset="0"/>
            </a:endParaRP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Can a </a:t>
            </a:r>
            <a:r>
              <a:rPr lang="en-US" sz="1800" b="1" dirty="0">
                <a:cs typeface="Arial" panose="020B0604020202020204" pitchFamily="34" charset="0"/>
              </a:rPr>
              <a:t>beneficial mutation </a:t>
            </a:r>
            <a:r>
              <a:rPr lang="en-US" sz="1800" dirty="0">
                <a:cs typeface="Arial" panose="020B0604020202020204" pitchFamily="34" charset="0"/>
              </a:rPr>
              <a:t>increase resilience in the population over time?</a:t>
            </a:r>
            <a:endParaRPr lang="en-US" sz="1800" dirty="0">
              <a:cs typeface="Arial" panose="020B0604020202020204" pitchFamily="34" charset="0"/>
            </a:endParaRP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What are the </a:t>
            </a:r>
            <a:r>
              <a:rPr lang="en-US" sz="1800" b="1" dirty="0">
                <a:cs typeface="Arial" panose="020B0604020202020204" pitchFamily="34" charset="0"/>
              </a:rPr>
              <a:t>limits of recovery </a:t>
            </a:r>
            <a:r>
              <a:rPr lang="en-US" sz="1800" dirty="0">
                <a:cs typeface="Arial" panose="020B0604020202020204" pitchFamily="34" charset="0"/>
              </a:rPr>
              <a:t>through migration alone?</a:t>
            </a:r>
            <a:endParaRPr lang="de-DE" sz="1800" dirty="0">
              <a:cs typeface="Arial" panose="020B0604020202020204" pitchFamily="34" charset="0"/>
            </a:endParaRPr>
          </a:p>
        </p:txBody>
      </p:sp>
      <p:pic>
        <p:nvPicPr>
          <p:cNvPr id="19" name="Picture 18" descr="A diagram of a cell&#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13891" y="3317630"/>
            <a:ext cx="6516216" cy="3207714"/>
          </a:xfrm>
          <a:prstGeom prst="rect">
            <a:avLst/>
          </a:prstGeom>
        </p:spPr>
      </p:pic>
    </p:spTree>
  </p:cSld>
  <p:clrMapOvr>
    <a:masterClrMapping/>
  </p:clrMapOvr>
  <p:transition advTm="4656"/>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87350" y="379737"/>
            <a:ext cx="6984776" cy="430887"/>
          </a:xfrm>
        </p:spPr>
        <p:txBody>
          <a:bodyPr wrap="square">
            <a:spAutoFit/>
          </a:bodyPr>
          <a:lstStyle/>
          <a:p>
            <a:pPr eaLnBrk="1" hangingPunct="1">
              <a:lnSpc>
                <a:spcPct val="100000"/>
              </a:lnSpc>
            </a:pPr>
            <a:r>
              <a:rPr lang="en-US" dirty="0"/>
              <a:t>Understanding the Ecosystem Dynamics</a:t>
            </a:r>
            <a:endParaRPr lang="de-DE" altLang="de-DE" sz="4000" dirty="0">
              <a:solidFill>
                <a:schemeClr val="tx1"/>
              </a:solidFill>
            </a:endParaRPr>
          </a:p>
        </p:txBody>
      </p:sp>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pic>
        <p:nvPicPr>
          <p:cNvPr id="5" name="Picture 4" descr="A river between two different types of land&#10;&#10;Description automatically generated with medium confidence"/>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6013" y="1988840"/>
            <a:ext cx="7688136" cy="4393220"/>
          </a:xfrm>
          <a:prstGeom prst="rect">
            <a:avLst/>
          </a:prstGeom>
        </p:spPr>
      </p:pic>
      <p:sp>
        <p:nvSpPr>
          <p:cNvPr id="6" name="Rectangle 3"/>
          <p:cNvSpPr txBox="1">
            <a:spLocks noChangeArrowheads="1"/>
          </p:cNvSpPr>
          <p:nvPr/>
        </p:nvSpPr>
        <p:spPr bwMode="auto">
          <a:xfrm>
            <a:off x="387350" y="1282360"/>
            <a:ext cx="8145463" cy="301878"/>
          </a:xfrm>
          <a:prstGeom prst="rect">
            <a:avLst/>
          </a:prstGeom>
          <a:noFill/>
          <a:ln w="9525">
            <a:noFill/>
            <a:miter lim="800000"/>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Two mussel populations: One upstream, one downstream</a:t>
            </a:r>
            <a:endParaRPr lang="de-DE" dirty="0">
              <a:cs typeface="Arial" panose="020B0604020202020204" pitchFamily="34" charset="0"/>
            </a:endParaRPr>
          </a:p>
        </p:txBody>
      </p:sp>
    </p:spTree>
  </p:cSld>
  <p:clrMapOvr>
    <a:masterClrMapping/>
  </p:clrMapOvr>
  <p:transition advTm="4656"/>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87350" y="379737"/>
            <a:ext cx="6984776" cy="430887"/>
          </a:xfrm>
        </p:spPr>
        <p:txBody>
          <a:bodyPr wrap="square">
            <a:spAutoFit/>
          </a:bodyPr>
          <a:lstStyle/>
          <a:p>
            <a:pPr eaLnBrk="1" hangingPunct="1">
              <a:lnSpc>
                <a:spcPct val="100000"/>
              </a:lnSpc>
            </a:pPr>
            <a:r>
              <a:rPr lang="en-US" dirty="0"/>
              <a:t>Understanding the Ecosystem Dynamics</a:t>
            </a:r>
            <a:endParaRPr lang="de-DE" altLang="de-DE" sz="4000" dirty="0">
              <a:solidFill>
                <a:schemeClr val="tx1"/>
              </a:solidFill>
            </a:endParaRPr>
          </a:p>
        </p:txBody>
      </p:sp>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pic>
        <p:nvPicPr>
          <p:cNvPr id="5" name="Picture 4"/>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616013" y="1988840"/>
            <a:ext cx="7688135" cy="4393220"/>
          </a:xfrm>
          <a:prstGeom prst="rect">
            <a:avLst/>
          </a:prstGeom>
        </p:spPr>
      </p:pic>
      <p:sp>
        <p:nvSpPr>
          <p:cNvPr id="6" name="Rectangle 3"/>
          <p:cNvSpPr txBox="1">
            <a:spLocks noChangeArrowheads="1"/>
          </p:cNvSpPr>
          <p:nvPr/>
        </p:nvSpPr>
        <p:spPr bwMode="auto">
          <a:xfrm>
            <a:off x="387350" y="1282360"/>
            <a:ext cx="8145463" cy="301878"/>
          </a:xfrm>
          <a:prstGeom prst="rect">
            <a:avLst/>
          </a:prstGeom>
          <a:noFill/>
          <a:ln w="9525">
            <a:noFill/>
            <a:miter lim="800000"/>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Two mussel populations: One upstream, one downstream</a:t>
            </a:r>
            <a:endParaRPr lang="de-DE" dirty="0">
              <a:cs typeface="Arial" panose="020B0604020202020204" pitchFamily="34" charset="0"/>
            </a:endParaRPr>
          </a:p>
        </p:txBody>
      </p:sp>
    </p:spTree>
  </p:cSld>
  <p:clrMapOvr>
    <a:masterClrMapping/>
  </p:clrMapOvr>
  <p:transition advTm="4656"/>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87350" y="379737"/>
            <a:ext cx="6984776" cy="861774"/>
          </a:xfrm>
        </p:spPr>
        <p:txBody>
          <a:bodyPr wrap="square">
            <a:spAutoFit/>
          </a:bodyPr>
          <a:lstStyle/>
          <a:p>
            <a:pPr eaLnBrk="1" hangingPunct="1">
              <a:lnSpc>
                <a:spcPct val="100000"/>
              </a:lnSpc>
            </a:pPr>
            <a:r>
              <a:rPr lang="en-US" dirty="0"/>
              <a:t>Modeling the Dynamics: From Insights to Outcomes</a:t>
            </a:r>
            <a:endParaRPr lang="de-DE" altLang="de-DE" sz="4000" dirty="0">
              <a:solidFill>
                <a:schemeClr val="tx1"/>
              </a:solidFill>
            </a:endParaRPr>
          </a:p>
        </p:txBody>
      </p:sp>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sp>
        <p:nvSpPr>
          <p:cNvPr id="6" name="Rectangle 3"/>
          <p:cNvSpPr txBox="1">
            <a:spLocks noChangeArrowheads="1"/>
          </p:cNvSpPr>
          <p:nvPr/>
        </p:nvSpPr>
        <p:spPr bwMode="auto">
          <a:xfrm>
            <a:off x="387350" y="1282360"/>
            <a:ext cx="8145463" cy="634276"/>
          </a:xfrm>
          <a:prstGeom prst="rect">
            <a:avLst/>
          </a:prstGeom>
          <a:noFill/>
          <a:ln w="9525">
            <a:noFill/>
            <a:miter lim="800000"/>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To model and analyze interactions in evolutionary ecology</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Why are we observing these results?</a:t>
            </a:r>
            <a:endParaRPr lang="de-DE" sz="1800" dirty="0"/>
          </a:p>
        </p:txBody>
      </p:sp>
      <p:pic>
        <p:nvPicPr>
          <p:cNvPr id="9" name="Picture 8"/>
          <p:cNvPicPr>
            <a:picLocks noChangeAspect="1"/>
          </p:cNvPicPr>
          <p:nvPr/>
        </p:nvPicPr>
        <p:blipFill>
          <a:blip r:embed="rId1"/>
          <a:srcRect t="865" b="23784"/>
          <a:stretch>
            <a:fillRect/>
          </a:stretch>
        </p:blipFill>
        <p:spPr>
          <a:xfrm>
            <a:off x="305593" y="2060847"/>
            <a:ext cx="8532813" cy="4417415"/>
          </a:xfrm>
          <a:prstGeom prst="rect">
            <a:avLst/>
          </a:prstGeom>
        </p:spPr>
      </p:pic>
    </p:spTree>
  </p:cSld>
  <p:clrMapOvr>
    <a:masterClrMapping/>
  </p:clrMapOvr>
  <p:transition advTm="4656"/>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ctrTitle"/>
          </p:nvPr>
        </p:nvSpPr>
        <p:spPr>
          <a:xfrm>
            <a:off x="387350" y="379737"/>
            <a:ext cx="6984776" cy="430887"/>
          </a:xfrm>
        </p:spPr>
        <p:txBody>
          <a:bodyPr wrap="square">
            <a:spAutoFit/>
          </a:bodyPr>
          <a:lstStyle/>
          <a:p>
            <a:pPr eaLnBrk="1" hangingPunct="1">
              <a:lnSpc>
                <a:spcPct val="100000"/>
              </a:lnSpc>
            </a:pPr>
            <a:r>
              <a:rPr lang="en-US" dirty="0"/>
              <a:t>Model Parameters and Setup</a:t>
            </a:r>
            <a:endParaRPr lang="de-DE" altLang="de-DE" sz="4000" dirty="0">
              <a:solidFill>
                <a:schemeClr val="tx1"/>
              </a:solidFill>
            </a:endParaRPr>
          </a:p>
        </p:txBody>
      </p:sp>
      <p:sp>
        <p:nvSpPr>
          <p:cNvPr id="2" name="Rectangle 3"/>
          <p:cNvSpPr txBox="1">
            <a:spLocks noChangeArrowheads="1"/>
          </p:cNvSpPr>
          <p:nvPr/>
        </p:nvSpPr>
        <p:spPr bwMode="auto">
          <a:xfrm>
            <a:off x="387350" y="6525344"/>
            <a:ext cx="8145463" cy="241285"/>
          </a:xfrm>
          <a:prstGeom prst="rect">
            <a:avLst/>
          </a:prstGeom>
          <a:noFill/>
          <a:ln w="9525">
            <a:noFill/>
            <a:miter lim="800000"/>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endParaRPr lang="de-DE" sz="1400" kern="0" dirty="0">
              <a:solidFill>
                <a:srgbClr val="E10E48"/>
              </a:solidFill>
              <a:latin typeface="+mn-lt"/>
            </a:endParaRPr>
          </a:p>
        </p:txBody>
      </p:sp>
      <p:sp>
        <p:nvSpPr>
          <p:cNvPr id="6" name="Rectangle 3"/>
          <p:cNvSpPr txBox="1">
            <a:spLocks noChangeArrowheads="1"/>
          </p:cNvSpPr>
          <p:nvPr/>
        </p:nvSpPr>
        <p:spPr bwMode="auto">
          <a:xfrm>
            <a:off x="387350" y="1282360"/>
            <a:ext cx="8145463" cy="2961067"/>
          </a:xfrm>
          <a:prstGeom prst="rect">
            <a:avLst/>
          </a:prstGeom>
          <a:noFill/>
          <a:ln w="9525">
            <a:noFill/>
            <a:miter lim="800000"/>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Starting Population: 1,000 wild-type individuals</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Starting Population: 0 mutant individual </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Mutation Rate: 0.001</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Carrying Capacity: 1,000</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Decay Rate: ‘a’: 0.1; ‘b’: 0.15; ‘c’: 0.2</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Selective Coefficient: 0.3</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Migration Rate: from 1 to 200</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err="1"/>
              <a:t>T_max</a:t>
            </a:r>
            <a:r>
              <a:rPr lang="en-US" sz="1800" dirty="0"/>
              <a:t>: 1000 generations</a:t>
            </a:r>
            <a:endParaRPr lang="en-US" sz="1800" dirty="0"/>
          </a:p>
          <a:p>
            <a:pPr marL="285750" indent="-285750" eaLnBrk="1" hangingPunct="1">
              <a:lnSpc>
                <a:spcPct val="120000"/>
              </a:lnSpc>
              <a:buClr>
                <a:schemeClr val="hlink"/>
              </a:buClr>
              <a:buSzPct val="85000"/>
              <a:buFont typeface="Arial" panose="020B0604020202020204" pitchFamily="34" charset="0"/>
              <a:buChar char="•"/>
              <a:defRPr/>
            </a:pPr>
            <a:r>
              <a:rPr lang="en-US" sz="1800" dirty="0"/>
              <a:t>Number of repetitions: 1000</a:t>
            </a:r>
            <a:endParaRPr lang="de-DE" sz="1800" dirty="0"/>
          </a:p>
        </p:txBody>
      </p:sp>
      <p:sp>
        <p:nvSpPr>
          <p:cNvPr id="3" name="Rectangle 2"/>
          <p:cNvSpPr txBox="1">
            <a:spLocks noChangeArrowheads="1"/>
          </p:cNvSpPr>
          <p:nvPr/>
        </p:nvSpPr>
        <p:spPr bwMode="auto">
          <a:xfrm>
            <a:off x="387350" y="4736867"/>
            <a:ext cx="6984776"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spAutoFit/>
          </a:bodyPr>
          <a:lstStyle>
            <a:lvl1pPr algn="l" rtl="0" eaLnBrk="0" fontAlgn="base" hangingPunct="0">
              <a:lnSpc>
                <a:spcPct val="115000"/>
              </a:lnSpc>
              <a:spcBef>
                <a:spcPct val="0"/>
              </a:spcBef>
              <a:spcAft>
                <a:spcPct val="0"/>
              </a:spcAft>
              <a:defRPr sz="2800" b="1">
                <a:solidFill>
                  <a:srgbClr val="333333"/>
                </a:solidFill>
                <a:latin typeface="+mj-lt"/>
                <a:ea typeface="+mj-ea"/>
                <a:cs typeface="+mj-cs"/>
              </a:defRPr>
            </a:lvl1pPr>
            <a:lvl2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2pPr>
            <a:lvl3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3pPr>
            <a:lvl4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4pPr>
            <a:lvl5pPr algn="l" rtl="0" eaLnBrk="0" fontAlgn="base" hangingPunct="0">
              <a:lnSpc>
                <a:spcPct val="90000"/>
              </a:lnSpc>
              <a:spcBef>
                <a:spcPct val="0"/>
              </a:spcBef>
              <a:spcAft>
                <a:spcPct val="0"/>
              </a:spcAft>
              <a:defRPr sz="2800" b="1">
                <a:solidFill>
                  <a:srgbClr val="333333"/>
                </a:solidFill>
                <a:latin typeface="Calibri" panose="020F0502020204030204" pitchFamily="34" charset="0"/>
              </a:defRPr>
            </a:lvl5pPr>
            <a:lvl6pPr marL="457200" algn="l" rtl="0" fontAlgn="base">
              <a:lnSpc>
                <a:spcPct val="90000"/>
              </a:lnSpc>
              <a:spcBef>
                <a:spcPct val="0"/>
              </a:spcBef>
              <a:spcAft>
                <a:spcPct val="0"/>
              </a:spcAft>
              <a:defRPr sz="2800" b="1">
                <a:solidFill>
                  <a:srgbClr val="333333"/>
                </a:solidFill>
                <a:latin typeface="Calibri" panose="020F0502020204030204" pitchFamily="34" charset="0"/>
              </a:defRPr>
            </a:lvl6pPr>
            <a:lvl7pPr marL="914400" algn="l" rtl="0" fontAlgn="base">
              <a:lnSpc>
                <a:spcPct val="90000"/>
              </a:lnSpc>
              <a:spcBef>
                <a:spcPct val="0"/>
              </a:spcBef>
              <a:spcAft>
                <a:spcPct val="0"/>
              </a:spcAft>
              <a:defRPr sz="2800" b="1">
                <a:solidFill>
                  <a:srgbClr val="333333"/>
                </a:solidFill>
                <a:latin typeface="Calibri" panose="020F0502020204030204" pitchFamily="34" charset="0"/>
              </a:defRPr>
            </a:lvl7pPr>
            <a:lvl8pPr marL="1371600" algn="l" rtl="0" fontAlgn="base">
              <a:lnSpc>
                <a:spcPct val="90000"/>
              </a:lnSpc>
              <a:spcBef>
                <a:spcPct val="0"/>
              </a:spcBef>
              <a:spcAft>
                <a:spcPct val="0"/>
              </a:spcAft>
              <a:defRPr sz="2800" b="1">
                <a:solidFill>
                  <a:srgbClr val="333333"/>
                </a:solidFill>
                <a:latin typeface="Calibri" panose="020F0502020204030204" pitchFamily="34" charset="0"/>
              </a:defRPr>
            </a:lvl8pPr>
            <a:lvl9pPr marL="1828800" algn="l" rtl="0" fontAlgn="base">
              <a:lnSpc>
                <a:spcPct val="90000"/>
              </a:lnSpc>
              <a:spcBef>
                <a:spcPct val="0"/>
              </a:spcBef>
              <a:spcAft>
                <a:spcPct val="0"/>
              </a:spcAft>
              <a:defRPr sz="2800" b="1">
                <a:solidFill>
                  <a:srgbClr val="333333"/>
                </a:solidFill>
                <a:latin typeface="Calibri" panose="020F0502020204030204" pitchFamily="34" charset="0"/>
              </a:defRPr>
            </a:lvl9pPr>
          </a:lstStyle>
          <a:p>
            <a:pPr eaLnBrk="1" hangingPunct="1">
              <a:lnSpc>
                <a:spcPct val="100000"/>
              </a:lnSpc>
            </a:pPr>
            <a:r>
              <a:rPr lang="en-US" kern="0" dirty="0"/>
              <a:t>Biological question:</a:t>
            </a:r>
            <a:endParaRPr lang="en-US" kern="0" dirty="0"/>
          </a:p>
          <a:p>
            <a:pPr eaLnBrk="1" hangingPunct="1">
              <a:lnSpc>
                <a:spcPct val="100000"/>
              </a:lnSpc>
            </a:pPr>
            <a:r>
              <a:rPr lang="en-US" sz="2000" b="0" dirty="0"/>
              <a:t>Can migration and mutation enable a population to survive and adapt in a polluted environment, despite environmental pressures?</a:t>
            </a:r>
            <a:endParaRPr lang="de-DE" altLang="de-DE" sz="3200" b="0" kern="0" dirty="0">
              <a:solidFill>
                <a:schemeClr val="tx1"/>
              </a:solidFill>
            </a:endParaRPr>
          </a:p>
        </p:txBody>
      </p:sp>
    </p:spTree>
  </p:cSld>
  <p:clrMapOvr>
    <a:masterClrMapping/>
  </p:clrMapOvr>
  <p:transition advTm="4656"/>
</p:sld>
</file>

<file path=ppt/theme/theme1.xml><?xml version="1.0" encoding="utf-8"?>
<a:theme xmlns:a="http://schemas.openxmlformats.org/drawingml/2006/main" name="ub_powerpoint_screen">
  <a:themeElements>
    <a:clrScheme name="">
      <a:dk1>
        <a:srgbClr val="000000"/>
      </a:dk1>
      <a:lt1>
        <a:srgbClr val="FFFFFF"/>
      </a:lt1>
      <a:dk2>
        <a:srgbClr val="000000"/>
      </a:dk2>
      <a:lt2>
        <a:srgbClr val="F6F6F6"/>
      </a:lt2>
      <a:accent1>
        <a:srgbClr val="E1EBF5"/>
      </a:accent1>
      <a:accent2>
        <a:srgbClr val="9CBDDE"/>
      </a:accent2>
      <a:accent3>
        <a:srgbClr val="FFFFFF"/>
      </a:accent3>
      <a:accent4>
        <a:srgbClr val="000000"/>
      </a:accent4>
      <a:accent5>
        <a:srgbClr val="EEF3F9"/>
      </a:accent5>
      <a:accent6>
        <a:srgbClr val="8DABC9"/>
      </a:accent6>
      <a:hlink>
        <a:srgbClr val="DF2046"/>
      </a:hlink>
      <a:folHlink>
        <a:srgbClr val="996670"/>
      </a:folHlink>
    </a:clrScheme>
    <a:fontScheme name="ub_powerpoint_scree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CH"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de-CH"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ub_powerpoint_sc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2851</Words>
  <Application>WPS 演示</Application>
  <PresentationFormat>On-screen Show (4:3)</PresentationFormat>
  <Paragraphs>118</Paragraphs>
  <Slides>14</Slides>
  <Notes>15</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vt:i4>
      </vt:variant>
    </vt:vector>
  </HeadingPairs>
  <TitlesOfParts>
    <vt:vector size="24" baseType="lpstr">
      <vt:lpstr>Arial</vt:lpstr>
      <vt:lpstr>宋体</vt:lpstr>
      <vt:lpstr>Wingdings</vt:lpstr>
      <vt:lpstr>Calibri</vt:lpstr>
      <vt:lpstr>Aptos</vt:lpstr>
      <vt:lpstr>Segoe Print</vt:lpstr>
      <vt:lpstr>Times New Roman</vt:lpstr>
      <vt:lpstr>微软雅黑</vt:lpstr>
      <vt:lpstr>Arial Unicode MS</vt:lpstr>
      <vt:lpstr>ub_powerpoint_screen</vt:lpstr>
      <vt:lpstr>Evolutionary Rescue in Polluted Environments: Modeling Population Survival</vt:lpstr>
      <vt:lpstr>From Recipe to Results: Understanding Our Approach</vt:lpstr>
      <vt:lpstr>From Recipe to Results: Understanding Our Approach</vt:lpstr>
      <vt:lpstr>From Recipe to Results: Understanding Our Approach</vt:lpstr>
      <vt:lpstr>Our Biological Question</vt:lpstr>
      <vt:lpstr>Understanding the Ecosystem Dynamics</vt:lpstr>
      <vt:lpstr>Understanding the Ecosystem Dynamics</vt:lpstr>
      <vt:lpstr>Modeling the Dynamics: From Insights to Outcomes</vt:lpstr>
      <vt:lpstr>Model Parameters and Setup</vt:lpstr>
      <vt:lpstr>Simulating Population Reproduction</vt:lpstr>
      <vt:lpstr>Mutation rate = 0.001</vt:lpstr>
      <vt:lpstr>Who dominate this process?</vt:lpstr>
      <vt:lpstr>Key Takeaways and Future Directions</vt:lpstr>
      <vt:lpstr>Questions?</vt:lpstr>
    </vt:vector>
  </TitlesOfParts>
  <Company>privat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EVOLUTIONARY PLANT ECOLOGY TITEL DER PRÄSENTATION</dc:title>
  <dc:creator>Oliver Bossdorf</dc:creator>
  <cp:lastModifiedBy>Burleigh</cp:lastModifiedBy>
  <cp:revision>672</cp:revision>
  <cp:lastPrinted>2004-10-28T11:59:00Z</cp:lastPrinted>
  <dcterms:created xsi:type="dcterms:W3CDTF">2008-05-12T09:21:00Z</dcterms:created>
  <dcterms:modified xsi:type="dcterms:W3CDTF">2024-12-06T21:35:35Z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35693E6C7970426DBD0128C49282127E_13</vt:lpwstr>
  </property>
  <property fmtid="{D5CDD505-2E9C-101B-9397-08002B2CF9AE}" pid="3" name="KSOProductBuildVer">
    <vt:lpwstr>2052-12.1.0.19302</vt:lpwstr>
  </property>
</Properties>
</file>